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9" r:id="rId3"/>
    <p:sldId id="276" r:id="rId4"/>
    <p:sldId id="261" r:id="rId5"/>
    <p:sldId id="277" r:id="rId6"/>
    <p:sldId id="262" r:id="rId7"/>
    <p:sldId id="263" r:id="rId8"/>
    <p:sldId id="264" r:id="rId9"/>
    <p:sldId id="285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E906F7B-19ED-4109-81FF-11887D47ADE9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B3A54FA-270C-4A98-9CC6-E0F8156F3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8618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2DB9C4-638D-44C4-BEDD-A2E2A641FD7D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848A3-1921-44B8-AA06-F6E1A1953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667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34838" y="4473575"/>
            <a:ext cx="5917719" cy="4256357"/>
          </a:xfrm>
        </p:spPr>
        <p:txBody>
          <a:bodyPr/>
          <a:lstStyle/>
          <a:p>
            <a:r>
              <a:rPr lang="en-US" sz="2000" b="1" dirty="0" smtClean="0"/>
              <a:t>HAVE YOU EVER ‘STUDIED’ THE BIBLE? </a:t>
            </a:r>
          </a:p>
          <a:p>
            <a:endParaRPr lang="en-US" b="1" dirty="0"/>
          </a:p>
          <a:p>
            <a:pPr lvl="0"/>
            <a:r>
              <a:rPr lang="en-US" sz="2000" b="1" dirty="0"/>
              <a:t>Listening to Sermons is </a:t>
            </a:r>
            <a:r>
              <a:rPr lang="en-US" sz="2000" b="1" dirty="0" smtClean="0"/>
              <a:t>great</a:t>
            </a:r>
          </a:p>
          <a:p>
            <a:pPr lvl="0"/>
            <a:endParaRPr lang="en-US" b="1" dirty="0"/>
          </a:p>
          <a:p>
            <a:pPr lvl="0"/>
            <a:r>
              <a:rPr lang="en-US" sz="2000" b="1" dirty="0"/>
              <a:t>Reading the Bible is </a:t>
            </a:r>
            <a:r>
              <a:rPr lang="en-US" sz="2000" b="1" dirty="0" smtClean="0"/>
              <a:t>great</a:t>
            </a:r>
          </a:p>
          <a:p>
            <a:pPr lvl="0"/>
            <a:endParaRPr lang="en-US" b="1" dirty="0"/>
          </a:p>
          <a:p>
            <a:pPr lvl="0"/>
            <a:r>
              <a:rPr lang="en-US" sz="2000" b="1" dirty="0"/>
              <a:t>Memorizing Bible </a:t>
            </a:r>
            <a:r>
              <a:rPr lang="en-US" sz="2000" b="1" dirty="0" smtClean="0"/>
              <a:t>verses </a:t>
            </a:r>
            <a:r>
              <a:rPr lang="en-US" sz="2000" b="1" dirty="0"/>
              <a:t>is </a:t>
            </a:r>
            <a:r>
              <a:rPr lang="en-US" sz="2000" b="1" dirty="0" smtClean="0"/>
              <a:t>great</a:t>
            </a:r>
          </a:p>
          <a:p>
            <a:pPr lvl="0"/>
            <a:endParaRPr lang="en-US" b="1" dirty="0"/>
          </a:p>
          <a:p>
            <a:pPr lvl="0"/>
            <a:r>
              <a:rPr lang="en-US" sz="2000" b="1" dirty="0"/>
              <a:t>To really get the most out of your time, you should have an understanding of the various Books of the Bible.  Just a small idea of that today</a:t>
            </a:r>
            <a:r>
              <a:rPr lang="en-US" sz="2000" b="1" dirty="0" smtClean="0"/>
              <a:t>.</a:t>
            </a:r>
          </a:p>
          <a:p>
            <a:pPr lvl="0"/>
            <a:endParaRPr lang="en-US" b="1" dirty="0" smtClean="0"/>
          </a:p>
          <a:p>
            <a:pPr lvl="0"/>
            <a:r>
              <a:rPr lang="en-US" sz="2000" b="1" u="sng" dirty="0" smtClean="0"/>
              <a:t>What kind of questions are there to answer?</a:t>
            </a:r>
          </a:p>
          <a:p>
            <a:pPr lvl="0"/>
            <a:endParaRPr lang="en-US" b="1" u="sng" dirty="0" smtClean="0"/>
          </a:p>
          <a:p>
            <a:pPr lvl="0"/>
            <a:r>
              <a:rPr lang="en-US" sz="2000" b="1" u="sng" dirty="0" smtClean="0"/>
              <a:t>LOOK AT 1 JOHN TODAY</a:t>
            </a:r>
            <a:endParaRPr lang="en-US" sz="2000" b="1" u="sng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848A3-1921-44B8-AA06-F6E1A1953F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637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73575"/>
            <a:ext cx="5607050" cy="4342621"/>
          </a:xfrm>
        </p:spPr>
        <p:txBody>
          <a:bodyPr/>
          <a:lstStyle/>
          <a:p>
            <a:r>
              <a:rPr lang="en-US" sz="2400" b="1" dirty="0"/>
              <a:t>What books in scripture did John, the Apostle write:</a:t>
            </a:r>
          </a:p>
          <a:p>
            <a:pPr lvl="0"/>
            <a:r>
              <a:rPr lang="en-US" sz="2400" b="1" dirty="0" smtClean="0"/>
              <a:t>	Gospel </a:t>
            </a:r>
            <a:r>
              <a:rPr lang="en-US" sz="2400" b="1" dirty="0"/>
              <a:t>of John</a:t>
            </a:r>
          </a:p>
          <a:p>
            <a:pPr lvl="0"/>
            <a:r>
              <a:rPr lang="en-US" sz="2400" b="1" dirty="0" smtClean="0"/>
              <a:t>	1 </a:t>
            </a:r>
            <a:r>
              <a:rPr lang="en-US" sz="2400" b="1" dirty="0"/>
              <a:t>John, 2 John, 3 John</a:t>
            </a:r>
          </a:p>
          <a:p>
            <a:r>
              <a:rPr lang="en-US" sz="2400" b="1" dirty="0" smtClean="0"/>
              <a:t>	Revelation</a:t>
            </a:r>
          </a:p>
          <a:p>
            <a:r>
              <a:rPr lang="en-US" sz="2400" dirty="0"/>
              <a:t>Think about the time this letter was written. 1</a:t>
            </a:r>
            <a:r>
              <a:rPr lang="en-US" sz="2400" baseline="30000" dirty="0"/>
              <a:t>st</a:t>
            </a:r>
            <a:r>
              <a:rPr lang="en-US" sz="2400" dirty="0"/>
              <a:t> century, no NT, most people did not have access to OT as that was viewed as Jewish.  People had never been religious or thought about such things.  </a:t>
            </a:r>
            <a:r>
              <a:rPr lang="en-US" sz="2400" dirty="0" smtClean="0"/>
              <a:t>Perfect </a:t>
            </a:r>
            <a:r>
              <a:rPr lang="en-US" sz="2400" dirty="0"/>
              <a:t>sense</a:t>
            </a:r>
            <a:r>
              <a:rPr lang="en-US" sz="2400" dirty="0" smtClean="0"/>
              <a:t>.</a:t>
            </a:r>
          </a:p>
          <a:p>
            <a:r>
              <a:rPr lang="en-US" sz="2400" b="1" dirty="0" smtClean="0"/>
              <a:t>John is an EYEWITNESS TO JESUS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848A3-1921-44B8-AA06-F6E1A1953FA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978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45056" y="4473575"/>
            <a:ext cx="6228271" cy="4394380"/>
          </a:xfrm>
        </p:spPr>
        <p:txBody>
          <a:bodyPr/>
          <a:lstStyle/>
          <a:p>
            <a:r>
              <a:rPr lang="en-US" sz="1800" b="1" u="sng" dirty="0" smtClean="0">
                <a:latin typeface="Arial Rounded MT Bold" panose="020F0704030504030204" pitchFamily="34" charset="0"/>
              </a:rPr>
              <a:t>Who Wrote this?  Is this a Book?  Letter?</a:t>
            </a:r>
          </a:p>
          <a:p>
            <a:r>
              <a:rPr lang="en-US" sz="1800" i="1" dirty="0" smtClean="0">
                <a:latin typeface="Arial Rounded MT Bold" panose="020F0704030504030204" pitchFamily="34" charset="0"/>
              </a:rPr>
              <a:t>Apostle John/ Short letter/ much of NT are letters</a:t>
            </a:r>
          </a:p>
          <a:p>
            <a:r>
              <a:rPr lang="en-US" sz="1800" b="1" u="sng" dirty="0" smtClean="0">
                <a:latin typeface="Arial Rounded MT Bold" panose="020F0704030504030204" pitchFamily="34" charset="0"/>
              </a:rPr>
              <a:t>Who was the audience?</a:t>
            </a:r>
          </a:p>
          <a:p>
            <a:r>
              <a:rPr lang="en-US" sz="1800" i="1" dirty="0" smtClean="0">
                <a:latin typeface="Arial Rounded MT Bold" panose="020F0704030504030204" pitchFamily="34" charset="0"/>
              </a:rPr>
              <a:t>General Epistle/ letter/ same issues all over/ 2 John example - To the lady chosen by God and to her children, whom I love in the truth/ </a:t>
            </a:r>
            <a:r>
              <a:rPr lang="en-US" sz="1800" i="1" dirty="0" smtClean="0">
                <a:latin typeface="Arial Rounded MT Bold" panose="020F0704030504030204" pitchFamily="34" charset="0"/>
              </a:rPr>
              <a:t>4 of </a:t>
            </a:r>
            <a:r>
              <a:rPr lang="en-US" sz="1800" i="1" dirty="0" smtClean="0">
                <a:latin typeface="Arial Rounded MT Bold" panose="020F0704030504030204" pitchFamily="34" charset="0"/>
              </a:rPr>
              <a:t>7 general epistles</a:t>
            </a:r>
          </a:p>
          <a:p>
            <a:r>
              <a:rPr lang="en-US" sz="1800" b="1" u="sng" dirty="0" smtClean="0">
                <a:latin typeface="Arial Rounded MT Bold" panose="020F0704030504030204" pitchFamily="34" charset="0"/>
              </a:rPr>
              <a:t>Why was it written?  Main </a:t>
            </a:r>
            <a:r>
              <a:rPr lang="en-US" sz="1800" b="1" u="sng" dirty="0" smtClean="0">
                <a:latin typeface="Arial Rounded MT Bold" panose="020F0704030504030204" pitchFamily="34" charset="0"/>
              </a:rPr>
              <a:t>topic?</a:t>
            </a:r>
            <a:endParaRPr lang="en-US" sz="1800" b="1" u="sng" dirty="0" smtClean="0">
              <a:latin typeface="Arial Rounded MT Bold" panose="020F0704030504030204" pitchFamily="34" charset="0"/>
            </a:endParaRPr>
          </a:p>
          <a:p>
            <a:r>
              <a:rPr lang="en-US" sz="1800" i="1" dirty="0" smtClean="0">
                <a:latin typeface="Arial Rounded MT Bold" panose="020F0704030504030204" pitchFamily="34" charset="0"/>
              </a:rPr>
              <a:t>Reverse Engineer/  as a warning against heretical teachers corrupting true Christianity</a:t>
            </a:r>
          </a:p>
          <a:p>
            <a:r>
              <a:rPr lang="en-US" sz="1800" b="1" u="sng" dirty="0" smtClean="0">
                <a:latin typeface="Arial Rounded MT Bold" panose="020F0704030504030204" pitchFamily="34" charset="0"/>
              </a:rPr>
              <a:t>When was it written?</a:t>
            </a:r>
          </a:p>
          <a:p>
            <a:r>
              <a:rPr lang="en-US" sz="1800" i="1" dirty="0" smtClean="0">
                <a:latin typeface="Arial Rounded MT Bold" panose="020F0704030504030204" pitchFamily="34" charset="0"/>
              </a:rPr>
              <a:t>btw 80-85 AD only Apostle to avoid being killed</a:t>
            </a:r>
          </a:p>
          <a:p>
            <a:r>
              <a:rPr lang="en-US" sz="1800" b="1" u="sng" dirty="0" smtClean="0">
                <a:latin typeface="Arial Rounded MT Bold" panose="020F0704030504030204" pitchFamily="34" charset="0"/>
              </a:rPr>
              <a:t>Is 1 John important to my Christian walk?</a:t>
            </a:r>
          </a:p>
          <a:p>
            <a:r>
              <a:rPr lang="en-US" sz="1800" i="1" dirty="0" smtClean="0">
                <a:latin typeface="Arial Rounded MT Bold" panose="020F0704030504030204" pitchFamily="34" charset="0"/>
              </a:rPr>
              <a:t>Incredibly important – look at verse sheet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848A3-1921-44B8-AA06-F6E1A1953FA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5438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73575"/>
            <a:ext cx="5607050" cy="4256357"/>
          </a:xfrm>
        </p:spPr>
        <p:txBody>
          <a:bodyPr/>
          <a:lstStyle/>
          <a:p>
            <a:r>
              <a:rPr lang="en-US" sz="2400" dirty="0" smtClean="0"/>
              <a:t>1 John is not a deep letter!</a:t>
            </a:r>
          </a:p>
          <a:p>
            <a:endParaRPr lang="en-US" sz="2400" dirty="0"/>
          </a:p>
          <a:p>
            <a:r>
              <a:rPr lang="en-US" sz="2400" dirty="0" smtClean="0"/>
              <a:t>John was an un-educated Fisherman</a:t>
            </a:r>
          </a:p>
          <a:p>
            <a:endParaRPr lang="en-US" sz="2400" dirty="0"/>
          </a:p>
          <a:p>
            <a:r>
              <a:rPr lang="en-US" sz="2400" dirty="0" smtClean="0"/>
              <a:t>Reflects the ‘BASICS’ of spiritual teaching</a:t>
            </a:r>
          </a:p>
          <a:p>
            <a:endParaRPr lang="en-US" sz="2400" dirty="0"/>
          </a:p>
          <a:p>
            <a:r>
              <a:rPr lang="en-US" sz="2400" b="1" dirty="0" smtClean="0"/>
              <a:t>BUT, John KNEW Jesus!!</a:t>
            </a:r>
          </a:p>
          <a:p>
            <a:endParaRPr lang="en-US" sz="2400" dirty="0"/>
          </a:p>
          <a:p>
            <a:r>
              <a:rPr lang="en-US" sz="2400" b="1" i="1" dirty="0"/>
              <a:t>It differentiates between happiness, which is temporary and fleeting, and true joy, which 1 John tells us how to achieve</a:t>
            </a:r>
            <a:r>
              <a:rPr lang="en-US" sz="2400" dirty="0"/>
              <a:t>. </a:t>
            </a:r>
            <a:endParaRPr lang="en-US" sz="2400" dirty="0" smtClean="0"/>
          </a:p>
          <a:p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848A3-1921-44B8-AA06-F6E1A1953FA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8699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b="1" dirty="0" smtClean="0"/>
              <a:t>105 Verses in 1 JOHN</a:t>
            </a: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848A3-1921-44B8-AA06-F6E1A1953FA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16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848A3-1921-44B8-AA06-F6E1A1953FA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9692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848A3-1921-44B8-AA06-F6E1A1953FA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133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b="1" dirty="0" smtClean="0"/>
              <a:t>105 verses in 1 John</a:t>
            </a: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848A3-1921-44B8-AA06-F6E1A1953FA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6737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848A3-1921-44B8-AA06-F6E1A1953FA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523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1BEDB863-E16D-452F-85DF-77599AF6EE55}" type="datetimeFigureOut">
              <a:rPr lang="en-US" smtClean="0"/>
              <a:t>5/30/2019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3AF7C67B-F2D2-4FDB-BD68-750E6F1D6A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78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DB863-E16D-452F-85DF-77599AF6EE55}" type="datetimeFigureOut">
              <a:rPr lang="en-US" smtClean="0"/>
              <a:t>5/30/2019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C67B-F2D2-4FDB-BD68-750E6F1D6A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526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DB863-E16D-452F-85DF-77599AF6EE55}" type="datetimeFigureOut">
              <a:rPr lang="en-US" smtClean="0"/>
              <a:t>5/30/2019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C67B-F2D2-4FDB-BD68-750E6F1D6A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757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DB863-E16D-452F-85DF-77599AF6EE55}" type="datetimeFigureOut">
              <a:rPr lang="en-US" smtClean="0"/>
              <a:t>5/30/2019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C67B-F2D2-4FDB-BD68-750E6F1D6AF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53288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DB863-E16D-452F-85DF-77599AF6EE55}" type="datetimeFigureOut">
              <a:rPr lang="en-US" smtClean="0"/>
              <a:t>5/30/2019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C67B-F2D2-4FDB-BD68-750E6F1D6A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0658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DB863-E16D-452F-85DF-77599AF6EE55}" type="datetimeFigureOut">
              <a:rPr lang="en-US" smtClean="0"/>
              <a:t>5/30/2019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C67B-F2D2-4FDB-BD68-750E6F1D6A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6596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DB863-E16D-452F-85DF-77599AF6EE55}" type="datetimeFigureOut">
              <a:rPr lang="en-US" smtClean="0"/>
              <a:t>5/30/2019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C67B-F2D2-4FDB-BD68-750E6F1D6A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5613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DB863-E16D-452F-85DF-77599AF6EE55}" type="datetimeFigureOut">
              <a:rPr lang="en-US" smtClean="0"/>
              <a:t>5/30/2019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C67B-F2D2-4FDB-BD68-750E6F1D6A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10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DB863-E16D-452F-85DF-77599AF6EE55}" type="datetimeFigureOut">
              <a:rPr lang="en-US" smtClean="0"/>
              <a:t>5/30/2019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C67B-F2D2-4FDB-BD68-750E6F1D6A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449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DB863-E16D-452F-85DF-77599AF6EE55}" type="datetimeFigureOut">
              <a:rPr lang="en-US" smtClean="0"/>
              <a:t>5/30/2019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C67B-F2D2-4FDB-BD68-750E6F1D6A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383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DB863-E16D-452F-85DF-77599AF6EE55}" type="datetimeFigureOut">
              <a:rPr lang="en-US" smtClean="0"/>
              <a:t>5/30/2019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C67B-F2D2-4FDB-BD68-750E6F1D6A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745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DB863-E16D-452F-85DF-77599AF6EE55}" type="datetimeFigureOut">
              <a:rPr lang="en-US" smtClean="0"/>
              <a:t>5/30/2019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C67B-F2D2-4FDB-BD68-750E6F1D6A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282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DB863-E16D-452F-85DF-77599AF6EE55}" type="datetimeFigureOut">
              <a:rPr lang="en-US" smtClean="0"/>
              <a:t>5/30/2019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C67B-F2D2-4FDB-BD68-750E6F1D6A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151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DB863-E16D-452F-85DF-77599AF6EE55}" type="datetimeFigureOut">
              <a:rPr lang="en-US" smtClean="0"/>
              <a:t>5/30/2019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C67B-F2D2-4FDB-BD68-750E6F1D6A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26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DB863-E16D-452F-85DF-77599AF6EE55}" type="datetimeFigureOut">
              <a:rPr lang="en-US" smtClean="0"/>
              <a:t>5/30/2019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C67B-F2D2-4FDB-BD68-750E6F1D6A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184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DB863-E16D-452F-85DF-77599AF6EE55}" type="datetimeFigureOut">
              <a:rPr lang="en-US" smtClean="0"/>
              <a:t>5/30/2019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C67B-F2D2-4FDB-BD68-750E6F1D6A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23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DB863-E16D-452F-85DF-77599AF6EE55}" type="datetimeFigureOut">
              <a:rPr lang="en-US" smtClean="0"/>
              <a:t>5/30/2019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C67B-F2D2-4FDB-BD68-750E6F1D6A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83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DB863-E16D-452F-85DF-77599AF6EE55}" type="datetimeFigureOut">
              <a:rPr lang="en-US" smtClean="0"/>
              <a:t>5/30/2019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7C67B-F2D2-4FDB-BD68-750E6F1D6A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4851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615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800" y="199418"/>
            <a:ext cx="9853611" cy="1235682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>
                <a:latin typeface="Arial Rounded MT Bold" panose="020F0704030504030204" pitchFamily="34" charset="0"/>
              </a:rPr>
              <a:t>1 JOHN BACKGROUND</a:t>
            </a:r>
            <a:r>
              <a:rPr lang="en-US" sz="4800" dirty="0" smtClean="0"/>
              <a:t>	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500" y="1538132"/>
            <a:ext cx="10660666" cy="47725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u="sng" dirty="0" smtClean="0">
                <a:latin typeface="Arial Rounded MT Bold" panose="020F0704030504030204" pitchFamily="34" charset="0"/>
              </a:rPr>
              <a:t>Questions:</a:t>
            </a:r>
            <a:endParaRPr lang="en-US" sz="4000" u="sng" dirty="0">
              <a:latin typeface="Arial Rounded MT Bold" panose="020F0704030504030204" pitchFamily="34" charset="0"/>
            </a:endParaRPr>
          </a:p>
          <a:p>
            <a:r>
              <a:rPr lang="en-US" sz="3200" b="1" dirty="0">
                <a:latin typeface="Arial Rounded MT Bold" panose="020F0704030504030204" pitchFamily="34" charset="0"/>
              </a:rPr>
              <a:t>Who Wrote this?  Is this a Book?  Letter?</a:t>
            </a:r>
          </a:p>
          <a:p>
            <a:r>
              <a:rPr lang="en-US" sz="3200" b="1" dirty="0" smtClean="0">
                <a:latin typeface="Arial Rounded MT Bold" panose="020F0704030504030204" pitchFamily="34" charset="0"/>
              </a:rPr>
              <a:t>Who </a:t>
            </a:r>
            <a:r>
              <a:rPr lang="en-US" sz="3200" b="1" dirty="0">
                <a:latin typeface="Arial Rounded MT Bold" panose="020F0704030504030204" pitchFamily="34" charset="0"/>
              </a:rPr>
              <a:t>was the audience?</a:t>
            </a:r>
          </a:p>
          <a:p>
            <a:r>
              <a:rPr lang="en-US" sz="3200" b="1" dirty="0" smtClean="0">
                <a:latin typeface="Arial Rounded MT Bold" panose="020F0704030504030204" pitchFamily="34" charset="0"/>
              </a:rPr>
              <a:t>Why </a:t>
            </a:r>
            <a:r>
              <a:rPr lang="en-US" sz="3200" b="1" dirty="0">
                <a:latin typeface="Arial Rounded MT Bold" panose="020F0704030504030204" pitchFamily="34" charset="0"/>
              </a:rPr>
              <a:t>was it written?  Main topics?</a:t>
            </a:r>
          </a:p>
          <a:p>
            <a:r>
              <a:rPr lang="en-US" sz="3200" b="1" dirty="0" smtClean="0">
                <a:latin typeface="Arial Rounded MT Bold" panose="020F0704030504030204" pitchFamily="34" charset="0"/>
              </a:rPr>
              <a:t>When </a:t>
            </a:r>
            <a:r>
              <a:rPr lang="en-US" sz="3200" b="1" dirty="0">
                <a:latin typeface="Arial Rounded MT Bold" panose="020F0704030504030204" pitchFamily="34" charset="0"/>
              </a:rPr>
              <a:t>was it written?</a:t>
            </a:r>
          </a:p>
          <a:p>
            <a:r>
              <a:rPr lang="en-US" sz="3200" b="1" dirty="0" smtClean="0">
                <a:latin typeface="Arial Rounded MT Bold" panose="020F0704030504030204" pitchFamily="34" charset="0"/>
              </a:rPr>
              <a:t>Is </a:t>
            </a:r>
            <a:r>
              <a:rPr lang="en-US" sz="3200" b="1" dirty="0">
                <a:latin typeface="Arial Rounded MT Bold" panose="020F0704030504030204" pitchFamily="34" charset="0"/>
              </a:rPr>
              <a:t>1 John important to my Christian walk?</a:t>
            </a:r>
          </a:p>
          <a:p>
            <a:endParaRPr lang="en-US" dirty="0"/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4536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	</a:t>
            </a:r>
            <a:endParaRPr lang="en-US" sz="4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193800" y="199418"/>
            <a:ext cx="9853611" cy="12356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smtClean="0">
                <a:latin typeface="Arial Rounded MT Bold" panose="020F0704030504030204" pitchFamily="34" charset="0"/>
              </a:rPr>
              <a:t>1 JOHN BACKGROUND</a:t>
            </a:r>
            <a:r>
              <a:rPr lang="en-US" sz="4800" smtClean="0"/>
              <a:t>	</a:t>
            </a:r>
            <a:endParaRPr lang="en-US" sz="4800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698500" y="1383584"/>
            <a:ext cx="10660666" cy="51460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u="sng" dirty="0" smtClean="0">
                <a:latin typeface="Arial Rounded MT Bold" panose="020F0704030504030204" pitchFamily="34" charset="0"/>
              </a:rPr>
              <a:t>Questions Answered:</a:t>
            </a:r>
            <a:endParaRPr lang="en-US" sz="4000" u="sng" dirty="0">
              <a:latin typeface="Arial Rounded MT Bold" panose="020F0704030504030204" pitchFamily="34" charset="0"/>
            </a:endParaRPr>
          </a:p>
          <a:p>
            <a:r>
              <a:rPr lang="en-US" sz="3200" b="1" dirty="0">
                <a:latin typeface="Arial Rounded MT Bold" panose="020F0704030504030204" pitchFamily="34" charset="0"/>
              </a:rPr>
              <a:t>Who Wrote </a:t>
            </a:r>
            <a:r>
              <a:rPr lang="en-US" sz="3200" b="1" dirty="0" smtClean="0">
                <a:latin typeface="Arial Rounded MT Bold" panose="020F0704030504030204" pitchFamily="34" charset="0"/>
              </a:rPr>
              <a:t>/ Book?	</a:t>
            </a:r>
            <a:r>
              <a:rPr lang="en-US" sz="32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Apostle John/ Letter</a:t>
            </a:r>
            <a:endParaRPr lang="en-US" sz="32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r>
              <a:rPr lang="en-US" sz="3200" b="1" dirty="0">
                <a:latin typeface="Arial Rounded MT Bold" panose="020F0704030504030204" pitchFamily="34" charset="0"/>
              </a:rPr>
              <a:t>A</a:t>
            </a:r>
            <a:r>
              <a:rPr lang="en-US" sz="3200" b="1" dirty="0" smtClean="0">
                <a:latin typeface="Arial Rounded MT Bold" panose="020F0704030504030204" pitchFamily="34" charset="0"/>
              </a:rPr>
              <a:t>udience?		</a:t>
            </a:r>
            <a:r>
              <a:rPr lang="en-US" sz="3200" b="1" i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General Audience (4 OF 7)</a:t>
            </a:r>
            <a:endParaRPr lang="en-US" sz="3200" b="1" i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r>
              <a:rPr lang="en-US" sz="3200" b="1" dirty="0" smtClean="0">
                <a:latin typeface="Arial Rounded MT Bold" panose="020F0704030504030204" pitchFamily="34" charset="0"/>
              </a:rPr>
              <a:t>Why written</a:t>
            </a:r>
            <a:r>
              <a:rPr lang="en-US" sz="3200" b="1" dirty="0">
                <a:latin typeface="Arial Rounded MT Bold" panose="020F0704030504030204" pitchFamily="34" charset="0"/>
              </a:rPr>
              <a:t>?  </a:t>
            </a:r>
            <a:r>
              <a:rPr lang="en-US" sz="3200" b="1" dirty="0" smtClean="0">
                <a:latin typeface="Arial Rounded MT Bold" panose="020F0704030504030204" pitchFamily="34" charset="0"/>
              </a:rPr>
              <a:t>	</a:t>
            </a:r>
            <a:r>
              <a:rPr lang="en-US" sz="3200" b="1" i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Warning </a:t>
            </a:r>
            <a:r>
              <a:rPr lang="en-US" sz="3200" b="1" i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against </a:t>
            </a:r>
            <a:r>
              <a:rPr lang="en-US" sz="3200" b="1" i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false teachers</a:t>
            </a:r>
            <a:endParaRPr lang="en-US" sz="3200" b="1" dirty="0" smtClean="0">
              <a:latin typeface="Arial Rounded MT Bold" panose="020F0704030504030204" pitchFamily="34" charset="0"/>
            </a:endParaRPr>
          </a:p>
          <a:p>
            <a:r>
              <a:rPr lang="en-US" sz="3200" b="1" dirty="0" smtClean="0">
                <a:latin typeface="Arial Rounded MT Bold" panose="020F0704030504030204" pitchFamily="34" charset="0"/>
              </a:rPr>
              <a:t>Main </a:t>
            </a:r>
            <a:r>
              <a:rPr lang="en-US" sz="3200" b="1" dirty="0">
                <a:latin typeface="Arial Rounded MT Bold" panose="020F0704030504030204" pitchFamily="34" charset="0"/>
              </a:rPr>
              <a:t>topics</a:t>
            </a:r>
            <a:r>
              <a:rPr lang="en-US" sz="3200" b="1" dirty="0" smtClean="0">
                <a:latin typeface="Arial Rounded MT Bold" panose="020F0704030504030204" pitchFamily="34" charset="0"/>
              </a:rPr>
              <a:t>?		</a:t>
            </a:r>
            <a:r>
              <a:rPr lang="en-US" sz="3200" b="1" i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Warning/ Love/ Knowledge</a:t>
            </a:r>
            <a:endParaRPr lang="en-US" sz="3200" b="1" i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r>
              <a:rPr lang="en-US" sz="3200" b="1" dirty="0" smtClean="0">
                <a:latin typeface="Arial Rounded MT Bold" panose="020F0704030504030204" pitchFamily="34" charset="0"/>
              </a:rPr>
              <a:t>When </a:t>
            </a:r>
            <a:r>
              <a:rPr lang="en-US" sz="3200" b="1" dirty="0">
                <a:latin typeface="Arial Rounded MT Bold" panose="020F0704030504030204" pitchFamily="34" charset="0"/>
              </a:rPr>
              <a:t>was it written</a:t>
            </a:r>
            <a:r>
              <a:rPr lang="en-US" sz="3200" b="1" dirty="0" smtClean="0">
                <a:latin typeface="Arial Rounded MT Bold" panose="020F0704030504030204" pitchFamily="34" charset="0"/>
              </a:rPr>
              <a:t>?		</a:t>
            </a:r>
            <a:r>
              <a:rPr lang="en-US" sz="3200" b="1" i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80-85 AD</a:t>
            </a:r>
            <a:endParaRPr lang="en-US" sz="3200" b="1" i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r>
              <a:rPr lang="en-US" sz="3200" b="1" dirty="0" smtClean="0">
                <a:latin typeface="Arial Rounded MT Bold" panose="020F0704030504030204" pitchFamily="34" charset="0"/>
              </a:rPr>
              <a:t>Is </a:t>
            </a:r>
            <a:r>
              <a:rPr lang="en-US" sz="3200" b="1" dirty="0">
                <a:latin typeface="Arial Rounded MT Bold" panose="020F0704030504030204" pitchFamily="34" charset="0"/>
              </a:rPr>
              <a:t>1 John important to my Christian </a:t>
            </a:r>
            <a:r>
              <a:rPr lang="en-US" sz="3200" b="1" dirty="0" smtClean="0">
                <a:latin typeface="Arial Rounded MT Bold" panose="020F0704030504030204" pitchFamily="34" charset="0"/>
              </a:rPr>
              <a:t>walk?      </a:t>
            </a:r>
            <a:r>
              <a:rPr lang="en-US" sz="3200" b="1" i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Verses</a:t>
            </a:r>
            <a:endParaRPr lang="en-US" sz="3200" b="1" i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endParaRPr lang="en-US" dirty="0"/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6228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1564579"/>
            <a:ext cx="9905998" cy="1235682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 smtClean="0">
                <a:latin typeface="Arial Rounded MT Bold" panose="020F0704030504030204" pitchFamily="34" charset="0"/>
              </a:rPr>
              <a:t>VERSES SHEET</a:t>
            </a:r>
            <a:r>
              <a:rPr lang="en-US" sz="4800" dirty="0" smtClean="0"/>
              <a:t>	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1357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469877"/>
            <a:ext cx="9905998" cy="1235682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 smtClean="0">
                <a:latin typeface="Arial Rounded MT Bold" panose="020F0704030504030204" pitchFamily="34" charset="0"/>
              </a:rPr>
              <a:t>1 John flow</a:t>
            </a:r>
            <a:r>
              <a:rPr lang="en-US" sz="4800" dirty="0" smtClean="0"/>
              <a:t>	</a:t>
            </a:r>
            <a:endParaRPr lang="en-US" sz="4800"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334852" y="1615958"/>
            <a:ext cx="11616742" cy="5567059"/>
          </a:xfrm>
        </p:spPr>
        <p:txBody>
          <a:bodyPr numCol="2">
            <a:noAutofit/>
          </a:bodyPr>
          <a:lstStyle/>
          <a:p>
            <a:pPr marL="0" indent="0">
              <a:buNone/>
            </a:pPr>
            <a:r>
              <a:rPr lang="en-US" sz="2800" b="1" u="sng" dirty="0" smtClean="0">
                <a:latin typeface="Arial Rounded MT Bold" panose="020F0704030504030204" pitchFamily="34" charset="0"/>
              </a:rPr>
              <a:t>CHAPTER  </a:t>
            </a:r>
            <a:r>
              <a:rPr lang="en-US" sz="2800" b="1" u="sng" dirty="0">
                <a:latin typeface="Arial Rounded MT Bold" panose="020F0704030504030204" pitchFamily="34" charset="0"/>
              </a:rPr>
              <a:t>1 </a:t>
            </a:r>
          </a:p>
          <a:p>
            <a:pPr marL="0" indent="0">
              <a:buNone/>
            </a:pPr>
            <a:r>
              <a:rPr lang="en-US" sz="2800" dirty="0">
                <a:latin typeface="Arial Rounded MT Bold" panose="020F0704030504030204" pitchFamily="34" charset="0"/>
              </a:rPr>
              <a:t>Prologue</a:t>
            </a:r>
          </a:p>
          <a:p>
            <a:pPr marL="0" indent="0">
              <a:buNone/>
            </a:pPr>
            <a:r>
              <a:rPr lang="en-US" sz="2800" dirty="0">
                <a:latin typeface="Arial Rounded MT Bold" panose="020F0704030504030204" pitchFamily="34" charset="0"/>
              </a:rPr>
              <a:t>God Is Light, So Walk In </a:t>
            </a:r>
            <a:r>
              <a:rPr lang="en-US" sz="2800" dirty="0" smtClean="0">
                <a:latin typeface="Arial Rounded MT Bold" panose="020F0704030504030204" pitchFamily="34" charset="0"/>
              </a:rPr>
              <a:t>Light</a:t>
            </a:r>
            <a:endParaRPr lang="en-US" sz="28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r>
              <a:rPr lang="en-US" sz="2800" b="1" u="sng" dirty="0" smtClean="0">
                <a:latin typeface="Arial Rounded MT Bold" panose="020F0704030504030204" pitchFamily="34" charset="0"/>
              </a:rPr>
              <a:t>CHAPTER </a:t>
            </a:r>
            <a:r>
              <a:rPr lang="en-US" sz="2800" b="1" u="sng" dirty="0">
                <a:latin typeface="Arial Rounded MT Bold" panose="020F0704030504030204" pitchFamily="34" charset="0"/>
              </a:rPr>
              <a:t>2 </a:t>
            </a:r>
          </a:p>
          <a:p>
            <a:pPr marL="0" indent="0">
              <a:buNone/>
            </a:pPr>
            <a:r>
              <a:rPr lang="en-US" sz="2800" dirty="0">
                <a:latin typeface="Arial Rounded MT Bold" panose="020F0704030504030204" pitchFamily="34" charset="0"/>
              </a:rPr>
              <a:t>Keeping The New </a:t>
            </a:r>
            <a:r>
              <a:rPr lang="en-US" sz="2800" dirty="0" smtClean="0">
                <a:latin typeface="Arial Rounded MT Bold" panose="020F0704030504030204" pitchFamily="34" charset="0"/>
              </a:rPr>
              <a:t>Command</a:t>
            </a:r>
            <a:endParaRPr lang="en-US" sz="28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Arial Rounded MT Bold" panose="020F0704030504030204" pitchFamily="34" charset="0"/>
              </a:rPr>
              <a:t>Encouragement/ Assurance</a:t>
            </a:r>
            <a:endParaRPr lang="en-US" sz="28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r>
              <a:rPr lang="en-US" sz="2800" dirty="0">
                <a:latin typeface="Arial Rounded MT Bold" panose="020F0704030504030204" pitchFamily="34" charset="0"/>
              </a:rPr>
              <a:t>Do Not Love The </a:t>
            </a:r>
            <a:r>
              <a:rPr lang="en-US" sz="2800" dirty="0" smtClean="0">
                <a:latin typeface="Arial Rounded MT Bold" panose="020F0704030504030204" pitchFamily="34" charset="0"/>
              </a:rPr>
              <a:t>World</a:t>
            </a:r>
          </a:p>
          <a:p>
            <a:pPr marL="0" indent="0">
              <a:buNone/>
            </a:pPr>
            <a:endParaRPr lang="en-US" sz="2800" dirty="0" smtClean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US" sz="16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Arial Rounded MT Bold" panose="020F0704030504030204" pitchFamily="34" charset="0"/>
              </a:rPr>
              <a:t>Departure </a:t>
            </a:r>
            <a:r>
              <a:rPr lang="en-US" sz="2800" dirty="0">
                <a:latin typeface="Arial Rounded MT Bold" panose="020F0704030504030204" pitchFamily="34" charset="0"/>
              </a:rPr>
              <a:t>Of The False Teachers</a:t>
            </a:r>
          </a:p>
          <a:p>
            <a:pPr marL="0" indent="0">
              <a:buNone/>
            </a:pPr>
            <a:r>
              <a:rPr lang="en-US" sz="2800" dirty="0">
                <a:latin typeface="Arial Rounded MT Bold" panose="020F0704030504030204" pitchFamily="34" charset="0"/>
              </a:rPr>
              <a:t>God's Children</a:t>
            </a:r>
          </a:p>
          <a:p>
            <a:pPr marL="0" indent="0">
              <a:buNone/>
            </a:pPr>
            <a:r>
              <a:rPr lang="en-US" sz="2800" dirty="0">
                <a:latin typeface="Arial Rounded MT Bold" panose="020F0704030504030204" pitchFamily="34" charset="0"/>
              </a:rPr>
              <a:t>God's Commands</a:t>
            </a:r>
          </a:p>
          <a:p>
            <a:pPr marL="0" indent="0">
              <a:buNone/>
            </a:pPr>
            <a:r>
              <a:rPr lang="en-US" sz="2800" dirty="0">
                <a:latin typeface="Arial Rounded MT Bold" panose="020F0704030504030204" pitchFamily="34" charset="0"/>
              </a:rPr>
              <a:t>Remaining With God</a:t>
            </a:r>
          </a:p>
          <a:p>
            <a:pPr marL="0" indent="0">
              <a:buNone/>
            </a:pPr>
            <a:r>
              <a:rPr lang="en-US" sz="2800" dirty="0">
                <a:latin typeface="Arial Rounded MT Bold" panose="020F0704030504030204" pitchFamily="34" charset="0"/>
              </a:rPr>
              <a:t>The New Commandment</a:t>
            </a:r>
          </a:p>
          <a:p>
            <a:pPr marL="0" indent="0">
              <a:buNone/>
            </a:pPr>
            <a:r>
              <a:rPr lang="en-US" sz="2800" dirty="0">
                <a:latin typeface="Arial Rounded MT Bold" panose="020F0704030504030204" pitchFamily="34" charset="0"/>
              </a:rPr>
              <a:t>Children Of </a:t>
            </a:r>
            <a:r>
              <a:rPr lang="en-US" sz="2800" dirty="0" smtClean="0">
                <a:latin typeface="Arial Rounded MT Bold" panose="020F0704030504030204" pitchFamily="34" charset="0"/>
              </a:rPr>
              <a:t>God</a:t>
            </a:r>
            <a:endParaRPr lang="en-US" sz="28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78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141413" y="469877"/>
            <a:ext cx="9905998" cy="1235682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 smtClean="0">
                <a:latin typeface="Arial Rounded MT Bold" panose="020F0704030504030204" pitchFamily="34" charset="0"/>
              </a:rPr>
              <a:t>1 John flow</a:t>
            </a:r>
            <a:r>
              <a:rPr lang="en-US" sz="4800" dirty="0" smtClean="0"/>
              <a:t>	</a:t>
            </a:r>
            <a:endParaRPr lang="en-US" sz="4800" dirty="0"/>
          </a:p>
        </p:txBody>
      </p:sp>
      <p:sp>
        <p:nvSpPr>
          <p:cNvPr id="12" name="Rectangle 11"/>
          <p:cNvSpPr/>
          <p:nvPr/>
        </p:nvSpPr>
        <p:spPr>
          <a:xfrm>
            <a:off x="708340" y="1965332"/>
            <a:ext cx="11359166" cy="7848302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r>
              <a:rPr lang="en-US" sz="2800" b="1" u="sng" dirty="0" smtClean="0">
                <a:latin typeface="Arial Rounded MT Bold" panose="020F0704030504030204" pitchFamily="34" charset="0"/>
              </a:rPr>
              <a:t>CHAPTER 3</a:t>
            </a:r>
          </a:p>
          <a:p>
            <a:endParaRPr lang="en-US" sz="2800" b="1" u="sng" dirty="0">
              <a:latin typeface="Arial Rounded MT Bold" panose="020F07040305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latin typeface="Arial Rounded MT Bold" panose="020F0704030504030204" pitchFamily="34" charset="0"/>
              </a:rPr>
              <a:t>God Is Love, </a:t>
            </a:r>
            <a:r>
              <a:rPr lang="en-US" sz="2800" dirty="0" smtClean="0">
                <a:latin typeface="Arial Rounded MT Bold" panose="020F0704030504030204" pitchFamily="34" charset="0"/>
              </a:rPr>
              <a:t>Love </a:t>
            </a:r>
            <a:r>
              <a:rPr lang="en-US" sz="2800" dirty="0">
                <a:latin typeface="Arial Rounded MT Bold" panose="020F0704030504030204" pitchFamily="34" charset="0"/>
              </a:rPr>
              <a:t>One Another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Arial Rounded MT Bold" panose="020F0704030504030204" pitchFamily="34" charset="0"/>
              </a:rPr>
              <a:t>Love In Action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Arial Rounded MT Bold" panose="020F0704030504030204" pitchFamily="34" charset="0"/>
              </a:rPr>
              <a:t>Living As Children Of God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Arial Rounded MT Bold" panose="020F0704030504030204" pitchFamily="34" charset="0"/>
              </a:rPr>
              <a:t>Courage Before God</a:t>
            </a:r>
          </a:p>
          <a:p>
            <a:endParaRPr lang="en-US" sz="2800" dirty="0">
              <a:latin typeface="Arial Rounded MT Bold" panose="020F0704030504030204" pitchFamily="34" charset="0"/>
            </a:endParaRPr>
          </a:p>
          <a:p>
            <a:endParaRPr lang="en-US" sz="2800" b="1" u="sng" dirty="0" smtClean="0">
              <a:latin typeface="Arial Rounded MT Bold" panose="020F0704030504030204" pitchFamily="34" charset="0"/>
            </a:endParaRPr>
          </a:p>
          <a:p>
            <a:endParaRPr lang="en-US" sz="2800" b="1" u="sng" dirty="0" smtClean="0">
              <a:latin typeface="Arial Rounded MT Bold" panose="020F0704030504030204" pitchFamily="34" charset="0"/>
            </a:endParaRPr>
          </a:p>
          <a:p>
            <a:endParaRPr lang="en-US" sz="2800" b="1" u="sng" dirty="0" smtClean="0">
              <a:latin typeface="Arial Rounded MT Bold" panose="020F0704030504030204" pitchFamily="34" charset="0"/>
            </a:endParaRPr>
          </a:p>
          <a:p>
            <a:endParaRPr lang="en-US" sz="2800" b="1" u="sng" dirty="0">
              <a:latin typeface="Arial Rounded MT Bold" panose="020F0704030504030204" pitchFamily="34" charset="0"/>
            </a:endParaRPr>
          </a:p>
          <a:p>
            <a:endParaRPr lang="en-US" sz="2800" b="1" u="sng" dirty="0" smtClean="0">
              <a:latin typeface="Arial Rounded MT Bold" panose="020F0704030504030204" pitchFamily="34" charset="0"/>
            </a:endParaRPr>
          </a:p>
          <a:p>
            <a:endParaRPr lang="en-US" sz="2800" b="1" u="sng" dirty="0">
              <a:latin typeface="Arial Rounded MT Bold" panose="020F0704030504030204" pitchFamily="34" charset="0"/>
            </a:endParaRPr>
          </a:p>
          <a:p>
            <a:endParaRPr lang="en-US" sz="2800" b="1" u="sng" dirty="0" smtClean="0">
              <a:latin typeface="Arial Rounded MT Bold" panose="020F0704030504030204" pitchFamily="34" charset="0"/>
            </a:endParaRPr>
          </a:p>
          <a:p>
            <a:endParaRPr lang="en-US" sz="2800" b="1" u="sng" dirty="0">
              <a:latin typeface="Arial Rounded MT Bold" panose="020F0704030504030204" pitchFamily="34" charset="0"/>
            </a:endParaRPr>
          </a:p>
          <a:p>
            <a:endParaRPr lang="en-US" sz="2800" b="1" u="sng" dirty="0" smtClean="0">
              <a:latin typeface="Arial Rounded MT Bold" panose="020F0704030504030204" pitchFamily="34" charset="0"/>
            </a:endParaRPr>
          </a:p>
          <a:p>
            <a:r>
              <a:rPr lang="en-US" sz="2800" b="1" u="sng" dirty="0" smtClean="0">
                <a:latin typeface="Arial Rounded MT Bold" panose="020F0704030504030204" pitchFamily="34" charset="0"/>
              </a:rPr>
              <a:t>CHAPTER 4 </a:t>
            </a:r>
          </a:p>
          <a:p>
            <a:endParaRPr lang="en-US" sz="2800" b="1" u="sng" dirty="0">
              <a:latin typeface="Arial Rounded MT Bold" panose="020F07040305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Arial Rounded MT Bold" panose="020F0704030504030204" pitchFamily="34" charset="0"/>
              </a:rPr>
              <a:t>How To Recognize Spirit Of God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Arial Rounded MT Bold" panose="020F0704030504030204" pitchFamily="34" charset="0"/>
              </a:rPr>
              <a:t>God's Love Revealed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Arial Rounded MT Bold" panose="020F0704030504030204" pitchFamily="34" charset="0"/>
              </a:rPr>
              <a:t>Keeping God's Commands</a:t>
            </a:r>
          </a:p>
          <a:p>
            <a:endParaRPr lang="en-US" sz="2800" dirty="0" smtClean="0">
              <a:latin typeface="Arial Rounded MT Bold" panose="020F0704030504030204" pitchFamily="34" charset="0"/>
            </a:endParaRPr>
          </a:p>
          <a:p>
            <a:endParaRPr lang="en-US" sz="28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78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84857" y="2042605"/>
            <a:ext cx="10058400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latin typeface="Arial Rounded MT Bold" panose="020F0704030504030204" pitchFamily="34" charset="0"/>
              </a:rPr>
              <a:t>CHAPTER </a:t>
            </a:r>
            <a:r>
              <a:rPr lang="en-US" sz="2800" b="1" u="sng" dirty="0">
                <a:latin typeface="Arial Rounded MT Bold" panose="020F0704030504030204" pitchFamily="34" charset="0"/>
              </a:rPr>
              <a:t>5 </a:t>
            </a:r>
            <a:endParaRPr lang="en-US" sz="2800" b="1" u="sng" dirty="0" smtClean="0">
              <a:latin typeface="Arial Rounded MT Bold" panose="020F0704030504030204" pitchFamily="34" charset="0"/>
            </a:endParaRPr>
          </a:p>
          <a:p>
            <a:endParaRPr lang="en-US" sz="1600" b="1" u="sng" dirty="0">
              <a:latin typeface="Arial Rounded MT Bold" panose="020F07040305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Arial Rounded MT Bold" panose="020F0704030504030204" pitchFamily="34" charset="0"/>
              </a:rPr>
              <a:t>God </a:t>
            </a:r>
            <a:r>
              <a:rPr lang="en-US" sz="2800" dirty="0">
                <a:latin typeface="Arial Rounded MT Bold" panose="020F0704030504030204" pitchFamily="34" charset="0"/>
              </a:rPr>
              <a:t>Has Given Us Eternal Life In The Son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Arial Rounded MT Bold" panose="020F0704030504030204" pitchFamily="34" charset="0"/>
              </a:rPr>
              <a:t>Our Assurance Of Eternal Life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Arial Rounded MT Bold" panose="020F0704030504030204" pitchFamily="34" charset="0"/>
              </a:rPr>
              <a:t>The Certainty Of God's Testimony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Arial Rounded MT Bold" panose="020F0704030504030204" pitchFamily="34" charset="0"/>
              </a:rPr>
              <a:t>Overcoming The World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41413" y="469877"/>
            <a:ext cx="9905998" cy="1235682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 smtClean="0">
                <a:latin typeface="Arial Rounded MT Bold" panose="020F0704030504030204" pitchFamily="34" charset="0"/>
              </a:rPr>
              <a:t>1 John flow</a:t>
            </a:r>
            <a:r>
              <a:rPr lang="en-US" sz="4800" dirty="0" smtClean="0"/>
              <a:t>	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11719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4704" y="199418"/>
            <a:ext cx="10444766" cy="1235682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latin typeface="Arial Rounded MT Bold" panose="020F0704030504030204" pitchFamily="34" charset="0"/>
              </a:rPr>
              <a:t>PRIME THEMES OF 1 JOHN</a:t>
            </a:r>
            <a:endParaRPr lang="en-US" sz="6000" b="1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500" y="1396463"/>
            <a:ext cx="10583393" cy="4759638"/>
          </a:xfrm>
        </p:spPr>
        <p:txBody>
          <a:bodyPr>
            <a:noAutofit/>
          </a:bodyPr>
          <a:lstStyle/>
          <a:p>
            <a:r>
              <a:rPr lang="en-US" sz="3000" b="1" dirty="0">
                <a:latin typeface="Arial Rounded MT Bold" panose="020F0704030504030204" pitchFamily="34" charset="0"/>
              </a:rPr>
              <a:t>A</a:t>
            </a:r>
            <a:r>
              <a:rPr lang="en-US" sz="3000" b="1" dirty="0" smtClean="0">
                <a:latin typeface="Arial Rounded MT Bold" panose="020F0704030504030204" pitchFamily="34" charset="0"/>
              </a:rPr>
              <a:t>ttacking ‘False Teachers’</a:t>
            </a:r>
          </a:p>
          <a:p>
            <a:endParaRPr lang="en-US" sz="1800" b="1" dirty="0">
              <a:latin typeface="Arial Rounded MT Bold" panose="020F0704030504030204" pitchFamily="34" charset="0"/>
            </a:endParaRPr>
          </a:p>
          <a:p>
            <a:r>
              <a:rPr lang="en-US" sz="3000" b="1" dirty="0" smtClean="0">
                <a:latin typeface="Arial Rounded MT Bold" panose="020F0704030504030204" pitchFamily="34" charset="0"/>
              </a:rPr>
              <a:t>Key word </a:t>
            </a:r>
            <a:r>
              <a:rPr lang="en-US" sz="3000" b="1" dirty="0">
                <a:latin typeface="Arial Rounded MT Bold" panose="020F0704030504030204" pitchFamily="34" charset="0"/>
              </a:rPr>
              <a:t>"knowledge," with its related words, occurring at least 30 </a:t>
            </a:r>
            <a:r>
              <a:rPr lang="en-US" sz="3000" b="1" dirty="0" smtClean="0">
                <a:latin typeface="Arial Rounded MT Bold" panose="020F0704030504030204" pitchFamily="34" charset="0"/>
              </a:rPr>
              <a:t>times</a:t>
            </a:r>
            <a:r>
              <a:rPr lang="en-US" sz="3000" b="1" dirty="0" smtClean="0">
                <a:latin typeface="Arial Rounded MT Bold" panose="020F0704030504030204" pitchFamily="34" charset="0"/>
              </a:rPr>
              <a:t>.</a:t>
            </a:r>
          </a:p>
          <a:p>
            <a:endParaRPr lang="en-US" sz="1800" b="1" dirty="0" smtClean="0">
              <a:latin typeface="Arial Rounded MT Bold" panose="020F0704030504030204" pitchFamily="34" charset="0"/>
            </a:endParaRPr>
          </a:p>
          <a:p>
            <a:r>
              <a:rPr lang="en-US" sz="3000" b="1" dirty="0" smtClean="0">
                <a:latin typeface="Arial Rounded MT Bold" panose="020F0704030504030204" pitchFamily="34" charset="0"/>
              </a:rPr>
              <a:t>We can KNOW we are SAVED!</a:t>
            </a:r>
            <a:endParaRPr lang="en-US" sz="3000" b="1" dirty="0">
              <a:latin typeface="Arial Rounded MT Bold" panose="020F0704030504030204" pitchFamily="34" charset="0"/>
            </a:endParaRPr>
          </a:p>
          <a:p>
            <a:endParaRPr lang="en-US" sz="1800" b="1" dirty="0">
              <a:latin typeface="Arial Rounded MT Bold" panose="020F0704030504030204" pitchFamily="34" charset="0"/>
            </a:endParaRPr>
          </a:p>
          <a:p>
            <a:r>
              <a:rPr lang="en-US" sz="3000" b="1" dirty="0" smtClean="0">
                <a:latin typeface="Arial Rounded MT Bold" panose="020F0704030504030204" pitchFamily="34" charset="0"/>
              </a:rPr>
              <a:t>52 </a:t>
            </a:r>
            <a:r>
              <a:rPr lang="en-US" sz="3000" b="1" dirty="0">
                <a:latin typeface="Arial Rounded MT Bold" panose="020F0704030504030204" pitchFamily="34" charset="0"/>
              </a:rPr>
              <a:t>mentions of </a:t>
            </a:r>
            <a:r>
              <a:rPr lang="en-US" sz="3000" b="1" dirty="0" smtClean="0">
                <a:latin typeface="Arial Rounded MT Bold" panose="020F0704030504030204" pitchFamily="34" charset="0"/>
              </a:rPr>
              <a:t>love: </a:t>
            </a:r>
            <a:r>
              <a:rPr lang="en-US" sz="3000" b="1" dirty="0">
                <a:latin typeface="Arial Rounded MT Bold" panose="020F0704030504030204" pitchFamily="34" charset="0"/>
              </a:rPr>
              <a:t>love is evidence of salvation (1 </a:t>
            </a:r>
            <a:r>
              <a:rPr lang="en-US" sz="3000" b="1" dirty="0" err="1">
                <a:latin typeface="Arial Rounded MT Bold" panose="020F0704030504030204" pitchFamily="34" charset="0"/>
              </a:rPr>
              <a:t>Jn</a:t>
            </a:r>
            <a:r>
              <a:rPr lang="en-US" sz="3000" b="1" dirty="0">
                <a:latin typeface="Arial Rounded MT Bold" panose="020F0704030504030204" pitchFamily="34" charset="0"/>
              </a:rPr>
              <a:t> 3:14), and John says that God Himself is love (1 </a:t>
            </a:r>
            <a:r>
              <a:rPr lang="en-US" sz="3000" b="1" dirty="0" err="1">
                <a:latin typeface="Arial Rounded MT Bold" panose="020F0704030504030204" pitchFamily="34" charset="0"/>
              </a:rPr>
              <a:t>Jn</a:t>
            </a:r>
            <a:r>
              <a:rPr lang="en-US" sz="3000" b="1" dirty="0">
                <a:latin typeface="Arial Rounded MT Bold" panose="020F0704030504030204" pitchFamily="34" charset="0"/>
              </a:rPr>
              <a:t> 4:8</a:t>
            </a:r>
            <a:r>
              <a:rPr lang="en-US" sz="3000" b="1" dirty="0" smtClean="0">
                <a:latin typeface="Arial Rounded MT Bold" panose="020F0704030504030204" pitchFamily="34" charset="0"/>
              </a:rPr>
              <a:t>).</a:t>
            </a:r>
            <a:endParaRPr lang="en-US" sz="3000" b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15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141413" y="263812"/>
            <a:ext cx="9905998" cy="12356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b="1" dirty="0" smtClean="0">
                <a:latin typeface="Arial Rounded MT Bold" panose="020F0704030504030204" pitchFamily="34" charset="0"/>
              </a:rPr>
              <a:t>SO WHAT?</a:t>
            </a:r>
            <a:r>
              <a:rPr lang="en-US" sz="4800" dirty="0" smtClean="0"/>
              <a:t>	</a:t>
            </a:r>
            <a:endParaRPr lang="en-US" sz="4800" dirty="0"/>
          </a:p>
        </p:txBody>
      </p:sp>
      <p:sp>
        <p:nvSpPr>
          <p:cNvPr id="9" name="Rectangle 8"/>
          <p:cNvSpPr/>
          <p:nvPr/>
        </p:nvSpPr>
        <p:spPr>
          <a:xfrm>
            <a:off x="1197735" y="1481070"/>
            <a:ext cx="10148552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Arial Rounded MT Bold" panose="020F0704030504030204" pitchFamily="34" charset="0"/>
              </a:rPr>
              <a:t>‘False </a:t>
            </a:r>
            <a:r>
              <a:rPr lang="en-US" sz="3200" b="1" dirty="0">
                <a:latin typeface="Arial Rounded MT Bold" panose="020F0704030504030204" pitchFamily="34" charset="0"/>
              </a:rPr>
              <a:t>Teachers</a:t>
            </a:r>
            <a:r>
              <a:rPr lang="en-US" sz="3200" b="1" dirty="0" smtClean="0">
                <a:latin typeface="Arial Rounded MT Bold" panose="020F0704030504030204" pitchFamily="34" charset="0"/>
              </a:rPr>
              <a:t>’ happen TODAY!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 smtClean="0">
              <a:latin typeface="Arial Rounded MT Bold" panose="020F07040305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Arial Rounded MT Bold" panose="020F0704030504030204" pitchFamily="34" charset="0"/>
              </a:rPr>
              <a:t>Check our/ your Lifestyle – do you exhibit LOVE?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 smtClean="0">
              <a:latin typeface="Arial Rounded MT Bold" panose="020F07040305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Arial Rounded MT Bold" panose="020F0704030504030204" pitchFamily="34" charset="0"/>
              </a:rPr>
              <a:t>Study your Bible, understand why letters/ books exist.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 smtClean="0">
              <a:latin typeface="Arial Rounded MT Bold" panose="020F07040305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Arial Rounded MT Bold" panose="020F0704030504030204" pitchFamily="34" charset="0"/>
              </a:rPr>
              <a:t>Lack of Bible Knowledge = being mislead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 smtClean="0">
              <a:latin typeface="Arial Rounded MT Bold" panose="020F07040305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Arial Rounded MT Bold" panose="020F0704030504030204" pitchFamily="34" charset="0"/>
              </a:rPr>
              <a:t>Follow Berean example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 smtClean="0">
              <a:latin typeface="Arial Rounded MT Bold" panose="020F07040305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Arial Rounded MT Bold" panose="020F0704030504030204" pitchFamily="34" charset="0"/>
              </a:rPr>
              <a:t>Read 1 John this week x 2</a:t>
            </a:r>
            <a:endParaRPr lang="en-US" sz="3200" b="1" dirty="0" smtClean="0">
              <a:latin typeface="Arial Rounded MT Bold" panose="020F07040305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b="1" dirty="0" smtClean="0">
              <a:latin typeface="Arial Rounded MT Bold" panose="020F07040305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b="1" dirty="0">
              <a:latin typeface="Arial Rounded MT Bold" panose="020F0704030504030204" pitchFamily="34" charset="0"/>
            </a:endParaRPr>
          </a:p>
          <a:p>
            <a:endParaRPr lang="en-US" sz="3200" b="1" dirty="0">
              <a:latin typeface="Arial Rounded MT Bold" panose="020F0704030504030204" pitchFamily="34" charset="0"/>
            </a:endParaRPr>
          </a:p>
          <a:p>
            <a:endParaRPr lang="en-US" sz="3200" b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27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1819</TotalTime>
  <Words>540</Words>
  <Application>Microsoft Office PowerPoint</Application>
  <PresentationFormat>Widescreen</PresentationFormat>
  <Paragraphs>134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Rounded MT Bold</vt:lpstr>
      <vt:lpstr>Calibri</vt:lpstr>
      <vt:lpstr>Trebuchet MS</vt:lpstr>
      <vt:lpstr>Tw Cen MT</vt:lpstr>
      <vt:lpstr>Circuit</vt:lpstr>
      <vt:lpstr>PowerPoint Presentation</vt:lpstr>
      <vt:lpstr>1 JOHN BACKGROUND </vt:lpstr>
      <vt:lpstr> </vt:lpstr>
      <vt:lpstr>VERSES SHEET </vt:lpstr>
      <vt:lpstr>1 John flow </vt:lpstr>
      <vt:lpstr>1 John flow </vt:lpstr>
      <vt:lpstr>1 John flow </vt:lpstr>
      <vt:lpstr>PRIME THEMES OF 1 JOHN</vt:lpstr>
      <vt:lpstr>PowerPoint Presentation</vt:lpstr>
    </vt:vector>
  </TitlesOfParts>
  <Company>Roth Bros. Inc. a Sodexo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Non-lighting ECM opportunities by facility type</dc:title>
  <dc:creator>Devin Rohan</dc:creator>
  <cp:lastModifiedBy>Charles Heyman</cp:lastModifiedBy>
  <cp:revision>66</cp:revision>
  <cp:lastPrinted>2019-05-31T12:46:27Z</cp:lastPrinted>
  <dcterms:created xsi:type="dcterms:W3CDTF">2018-01-24T14:57:01Z</dcterms:created>
  <dcterms:modified xsi:type="dcterms:W3CDTF">2019-05-31T18:06:00Z</dcterms:modified>
</cp:coreProperties>
</file>