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76" r:id="rId2"/>
    <p:sldId id="292" r:id="rId3"/>
    <p:sldId id="285" r:id="rId4"/>
    <p:sldId id="289" r:id="rId5"/>
    <p:sldId id="279" r:id="rId6"/>
    <p:sldId id="294" r:id="rId7"/>
    <p:sldId id="291" r:id="rId8"/>
    <p:sldId id="288" r:id="rId9"/>
    <p:sldId id="295" r:id="rId10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482BE"/>
    <a:srgbClr val="1563AE"/>
    <a:srgbClr val="C4C4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235" autoAdjust="0"/>
    <p:restoredTop sz="94434" autoAdjust="0"/>
  </p:normalViewPr>
  <p:slideViewPr>
    <p:cSldViewPr snapToGrid="0">
      <p:cViewPr varScale="1">
        <p:scale>
          <a:sx n="70" d="100"/>
          <a:sy n="70" d="100"/>
        </p:scale>
        <p:origin x="402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942"/>
    </p:cViewPr>
  </p:sorterViewPr>
  <p:notesViewPr>
    <p:cSldViewPr snapToGrid="0">
      <p:cViewPr varScale="1">
        <p:scale>
          <a:sx n="56" d="100"/>
          <a:sy n="56" d="100"/>
        </p:scale>
        <p:origin x="2832" y="7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9" y="0"/>
            <a:ext cx="3037840" cy="466434"/>
          </a:xfrm>
          <a:prstGeom prst="rect">
            <a:avLst/>
          </a:prstGeom>
        </p:spPr>
        <p:txBody>
          <a:bodyPr vert="horz" lIns="93171" tIns="46586" rIns="93171" bIns="46586" rtlCol="0"/>
          <a:lstStyle>
            <a:lvl1pPr algn="r">
              <a:defRPr sz="1200"/>
            </a:lvl1pPr>
          </a:lstStyle>
          <a:p>
            <a:fld id="{613980A8-D25F-425D-A886-58B152C7B803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1" tIns="46586" rIns="93171" bIns="46586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1" y="4473893"/>
            <a:ext cx="5608320" cy="3660458"/>
          </a:xfrm>
          <a:prstGeom prst="rect">
            <a:avLst/>
          </a:prstGeom>
        </p:spPr>
        <p:txBody>
          <a:bodyPr vert="horz" lIns="93171" tIns="46586" rIns="93171" bIns="46586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9" y="8829967"/>
            <a:ext cx="3037840" cy="466433"/>
          </a:xfrm>
          <a:prstGeom prst="rect">
            <a:avLst/>
          </a:prstGeom>
        </p:spPr>
        <p:txBody>
          <a:bodyPr vert="horz" lIns="93171" tIns="46586" rIns="93171" bIns="46586" rtlCol="0" anchor="b"/>
          <a:lstStyle>
            <a:lvl1pPr algn="r">
              <a:defRPr sz="1200"/>
            </a:lvl1pPr>
          </a:lstStyle>
          <a:p>
            <a:fld id="{1056622F-1D6F-440C-B4E4-7AE4D8C257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337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76251" y="4301363"/>
            <a:ext cx="6124574" cy="4445821"/>
          </a:xfrm>
        </p:spPr>
        <p:txBody>
          <a:bodyPr/>
          <a:lstStyle/>
          <a:p>
            <a:pPr lvl="0"/>
            <a:r>
              <a:rPr lang="en-US" sz="1800" b="1" dirty="0"/>
              <a:t>Good Morning</a:t>
            </a:r>
          </a:p>
          <a:p>
            <a:pPr marL="285734" indent="-285734">
              <a:buFont typeface="Arial" panose="020B0604020202020204" pitchFamily="34" charset="0"/>
              <a:buChar char="•"/>
            </a:pPr>
            <a:endParaRPr lang="en-US" sz="800" b="1" dirty="0"/>
          </a:p>
          <a:p>
            <a:pPr marL="285734" indent="-285734">
              <a:buFont typeface="Arial" panose="020B0604020202020204" pitchFamily="34" charset="0"/>
              <a:buChar char="•"/>
            </a:pPr>
            <a:r>
              <a:rPr lang="en-US" sz="1800" b="1" dirty="0"/>
              <a:t>Way back when I was in HS, I was a part of GOD SQUAD</a:t>
            </a:r>
          </a:p>
          <a:p>
            <a:pPr marL="285734" indent="-285734">
              <a:buFont typeface="Arial" panose="020B0604020202020204" pitchFamily="34" charset="0"/>
              <a:buChar char="•"/>
            </a:pPr>
            <a:r>
              <a:rPr lang="en-US" sz="1800" b="1" dirty="0"/>
              <a:t>Mike Peterson lived to give us a hard time.  Examples?</a:t>
            </a:r>
          </a:p>
          <a:p>
            <a:pPr marL="285734" indent="-285734">
              <a:buFont typeface="Arial" panose="020B0604020202020204" pitchFamily="34" charset="0"/>
              <a:buChar char="•"/>
            </a:pPr>
            <a:r>
              <a:rPr lang="en-US" sz="1800" b="1" dirty="0"/>
              <a:t>He was starting to win!  </a:t>
            </a:r>
          </a:p>
          <a:p>
            <a:pPr marL="285734" indent="-285734">
              <a:buFont typeface="Arial" panose="020B0604020202020204" pitchFamily="34" charset="0"/>
              <a:buChar char="•"/>
            </a:pPr>
            <a:r>
              <a:rPr lang="en-US" sz="1800" b="1" dirty="0"/>
              <a:t>Then 1 day he showed up at our Bible Study!?</a:t>
            </a:r>
          </a:p>
          <a:p>
            <a:pPr marL="285734" indent="-285734">
              <a:buFont typeface="Arial" panose="020B0604020202020204" pitchFamily="34" charset="0"/>
              <a:buChar char="•"/>
            </a:pPr>
            <a:r>
              <a:rPr lang="en-US" sz="1800" b="1" dirty="0"/>
              <a:t>Went from the worst abuser of Christians to the most on-fire Christian.  He suddenly started showing; LOVE, PATIENCE, A GIVING SPIRIT, JOY, ETC.</a:t>
            </a:r>
          </a:p>
          <a:p>
            <a:pPr marL="285734" indent="-285734">
              <a:buFont typeface="Arial" panose="020B0604020202020204" pitchFamily="34" charset="0"/>
              <a:buChar char="•"/>
            </a:pPr>
            <a:r>
              <a:rPr lang="en-US" sz="1800" b="1" dirty="0"/>
              <a:t>We didn’t know what to think.</a:t>
            </a:r>
          </a:p>
          <a:p>
            <a:pPr marL="285734" indent="-285734">
              <a:buFont typeface="Arial" panose="020B0604020202020204" pitchFamily="34" charset="0"/>
              <a:buChar char="•"/>
            </a:pPr>
            <a:r>
              <a:rPr lang="en-US" sz="1800" b="1" dirty="0"/>
              <a:t>Thought of the Apostle Paul</a:t>
            </a:r>
          </a:p>
          <a:p>
            <a:pPr lvl="0"/>
            <a:endParaRPr lang="en-US" sz="800" b="1" dirty="0"/>
          </a:p>
          <a:p>
            <a:pPr lvl="0"/>
            <a:r>
              <a:rPr lang="en-US" sz="1800" b="1" dirty="0"/>
              <a:t>WHAT HAS CHANGED SINCE THE DAY YOU ACCEPTED CHRIST?</a:t>
            </a:r>
          </a:p>
          <a:p>
            <a:pPr lvl="0"/>
            <a:endParaRPr lang="en-US" sz="800" b="1" dirty="0"/>
          </a:p>
          <a:p>
            <a:pPr lvl="0"/>
            <a:r>
              <a:rPr lang="en-US" sz="1800" b="1" dirty="0"/>
              <a:t>HEARD PASTOR DOUG SAY WAYS HE HAS CHANGED?</a:t>
            </a:r>
          </a:p>
          <a:p>
            <a:pPr lvl="0"/>
            <a:endParaRPr lang="en-US" sz="800" b="1" dirty="0"/>
          </a:p>
          <a:p>
            <a:pPr lvl="0"/>
            <a:r>
              <a:rPr lang="en-US" sz="1800" b="1" dirty="0"/>
              <a:t>HOW DOES THAT CHANGE WORK IT’S WAY INTO OUR LIVES?</a:t>
            </a:r>
          </a:p>
          <a:p>
            <a:endParaRPr lang="en-US" sz="18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56622F-1D6F-440C-B4E4-7AE4D8C257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77241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1" y="4473893"/>
            <a:ext cx="5608320" cy="4231799"/>
          </a:xfrm>
        </p:spPr>
        <p:txBody>
          <a:bodyPr/>
          <a:lstStyle/>
          <a:p>
            <a:endParaRPr lang="en-US" sz="2000" b="1" u="sng" dirty="0"/>
          </a:p>
          <a:p>
            <a:endParaRPr lang="en-US" sz="2000" b="1" dirty="0"/>
          </a:p>
          <a:p>
            <a:pPr marL="174698" indent="-174698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56622F-1D6F-440C-B4E4-7AE4D8C257C6}" type="slidenum">
              <a:rPr lang="en-US" smtClean="0"/>
              <a:t>2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33376" y="4401994"/>
            <a:ext cx="6257925" cy="4170372"/>
          </a:xfrm>
          <a:prstGeom prst="rect">
            <a:avLst/>
          </a:prstGeom>
        </p:spPr>
        <p:txBody>
          <a:bodyPr wrap="square" lIns="91435" tIns="45718" rIns="91435" bIns="45718">
            <a:spAutoFit/>
          </a:bodyPr>
          <a:lstStyle/>
          <a:p>
            <a:pPr lvl="0"/>
            <a:r>
              <a:rPr lang="en-US" sz="1700" b="1" dirty="0"/>
              <a:t>TAKE YOUR BIBLES … READ GALATIANS 5</a:t>
            </a:r>
          </a:p>
          <a:p>
            <a:pPr lvl="0"/>
            <a:r>
              <a:rPr lang="en-US" sz="1700" b="1" dirty="0"/>
              <a:t>What causes changes in a person when they accept Christ?</a:t>
            </a:r>
          </a:p>
          <a:p>
            <a:pPr lvl="0"/>
            <a:endParaRPr lang="en-US" sz="1700" b="1" dirty="0"/>
          </a:p>
          <a:p>
            <a:pPr lvl="0"/>
            <a:r>
              <a:rPr lang="en-US" sz="1700" b="1" u="sng" dirty="0"/>
              <a:t>ANSWER</a:t>
            </a:r>
            <a:r>
              <a:rPr lang="en-US" sz="1700" b="1" dirty="0"/>
              <a:t>: ministry of the Holy Spirit in our lives.</a:t>
            </a:r>
          </a:p>
          <a:p>
            <a:endParaRPr lang="en-US" sz="1000" b="1" u="sng" dirty="0"/>
          </a:p>
          <a:p>
            <a:pPr lvl="0"/>
            <a:r>
              <a:rPr lang="en-US" sz="1700" b="1" dirty="0"/>
              <a:t>WHEN I THINK ABOUT THE Holy Spirit in lives, I think of 2 things:</a:t>
            </a:r>
          </a:p>
          <a:p>
            <a:pPr lvl="1"/>
            <a:r>
              <a:rPr lang="en-US" sz="1700" b="1" dirty="0"/>
              <a:t>Gifts of the Holy Spirit</a:t>
            </a:r>
          </a:p>
          <a:p>
            <a:pPr lvl="1"/>
            <a:r>
              <a:rPr lang="en-US" sz="1700" b="1" dirty="0"/>
              <a:t>Fruit of the Holy Spirit</a:t>
            </a:r>
          </a:p>
          <a:p>
            <a:pPr lvl="0"/>
            <a:r>
              <a:rPr lang="en-US" sz="1700" b="1" dirty="0"/>
              <a:t>THIS IS ABOUT THE FRUIT OF THE HOLY SPIRIT TODAY.</a:t>
            </a:r>
          </a:p>
          <a:p>
            <a:pPr lvl="0"/>
            <a:endParaRPr lang="en-US" sz="1700" b="1" dirty="0"/>
          </a:p>
          <a:p>
            <a:pPr lvl="0"/>
            <a:r>
              <a:rPr lang="en-US" sz="1700" b="1" dirty="0"/>
              <a:t>This chapter is about contrasts!  </a:t>
            </a:r>
          </a:p>
          <a:p>
            <a:pPr lvl="0"/>
            <a:endParaRPr lang="en-US" sz="1700" b="1" dirty="0"/>
          </a:p>
          <a:p>
            <a:pPr lvl="0"/>
            <a:r>
              <a:rPr lang="en-US" sz="1700" b="1" dirty="0"/>
              <a:t>Be careful about taking a verse out of it’s context.</a:t>
            </a:r>
          </a:p>
          <a:p>
            <a:pPr lvl="0"/>
            <a:endParaRPr lang="en-US" sz="1700" dirty="0"/>
          </a:p>
          <a:p>
            <a:pPr lvl="0"/>
            <a:r>
              <a:rPr lang="en-US" sz="1700" b="1" dirty="0"/>
              <a:t>READ CHAPTER!</a:t>
            </a:r>
          </a:p>
          <a:p>
            <a:pPr lvl="0"/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35005868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1" y="4473893"/>
            <a:ext cx="5608320" cy="4561046"/>
          </a:xfrm>
        </p:spPr>
        <p:txBody>
          <a:bodyPr/>
          <a:lstStyle/>
          <a:p>
            <a:pPr marL="342882" indent="-342882">
              <a:buFont typeface="Arial" panose="020B0604020202020204" pitchFamily="34" charset="0"/>
              <a:buChar char="•"/>
            </a:pPr>
            <a:r>
              <a:rPr lang="en-US" sz="1800" b="1" dirty="0"/>
              <a:t>WHAT CAN WE SAY ABOUT THE FRUIT OF THE H.S.?</a:t>
            </a:r>
          </a:p>
          <a:p>
            <a:pPr marL="800056" lvl="1" indent="-342882">
              <a:buFont typeface="Arial" panose="020B0604020202020204" pitchFamily="34" charset="0"/>
              <a:buChar char="•"/>
            </a:pPr>
            <a:r>
              <a:rPr lang="en-US" sz="1800" b="1" dirty="0"/>
              <a:t>The Holy Spirit is part of the Triune God-head</a:t>
            </a:r>
          </a:p>
          <a:p>
            <a:pPr marL="800056" lvl="1" indent="-342882">
              <a:buFont typeface="Arial" panose="020B0604020202020204" pitchFamily="34" charset="0"/>
              <a:buChar char="•"/>
            </a:pPr>
            <a:r>
              <a:rPr lang="en-US" sz="1800" b="1" dirty="0"/>
              <a:t>Super-natural</a:t>
            </a:r>
          </a:p>
          <a:p>
            <a:pPr marL="800056" lvl="1" indent="-342882">
              <a:buFont typeface="Arial" panose="020B0604020202020204" pitchFamily="34" charset="0"/>
              <a:buChar char="•"/>
            </a:pPr>
            <a:r>
              <a:rPr lang="en-US" sz="1800" b="1" dirty="0"/>
              <a:t>Comes from God</a:t>
            </a:r>
          </a:p>
          <a:p>
            <a:pPr marL="800056" lvl="1" indent="-342882">
              <a:buFont typeface="Arial" panose="020B0604020202020204" pitchFamily="34" charset="0"/>
              <a:buChar char="•"/>
            </a:pPr>
            <a:r>
              <a:rPr lang="en-US" sz="1800" b="1" dirty="0"/>
              <a:t>Given to strengthen body of Christ</a:t>
            </a:r>
          </a:p>
          <a:p>
            <a:pPr marL="800056" lvl="1" indent="-342882">
              <a:buFont typeface="Arial" panose="020B0604020202020204" pitchFamily="34" charset="0"/>
              <a:buChar char="•"/>
            </a:pPr>
            <a:r>
              <a:rPr lang="en-US" sz="1800" b="1" dirty="0"/>
              <a:t>Will be visible in Born-Again Christians</a:t>
            </a:r>
          </a:p>
          <a:p>
            <a:pPr marL="342882" indent="-342882">
              <a:buFont typeface="Arial" panose="020B0604020202020204" pitchFamily="34" charset="0"/>
              <a:buChar char="•"/>
            </a:pPr>
            <a:r>
              <a:rPr lang="en-US" sz="1800" b="1" dirty="0"/>
              <a:t>Today we focus on Fruit of</a:t>
            </a:r>
          </a:p>
          <a:p>
            <a:pPr marL="342882" indent="-342882">
              <a:buFont typeface="Arial" panose="020B0604020202020204" pitchFamily="34" charset="0"/>
              <a:buChar char="•"/>
            </a:pPr>
            <a:r>
              <a:rPr lang="en-US" sz="1800" b="1" dirty="0"/>
              <a:t>Why does God give His children – Fruit of the Holy Spirit?</a:t>
            </a:r>
          </a:p>
          <a:p>
            <a:pPr marL="342882" indent="-342882">
              <a:buFont typeface="Arial" panose="020B0604020202020204" pitchFamily="34" charset="0"/>
              <a:buChar char="•"/>
            </a:pPr>
            <a:endParaRPr lang="en-US" sz="1800" b="1" dirty="0"/>
          </a:p>
          <a:p>
            <a:pPr marL="342882" indent="-342882">
              <a:buFont typeface="Arial" panose="020B0604020202020204" pitchFamily="34" charset="0"/>
              <a:buChar char="•"/>
            </a:pPr>
            <a:r>
              <a:rPr lang="en-US" sz="1800" b="1" dirty="0"/>
              <a:t>What are some of the FRUITS of the Holy Spirit?</a:t>
            </a:r>
          </a:p>
          <a:p>
            <a:pPr lvl="0"/>
            <a:endParaRPr lang="en-US" sz="1800" b="1" dirty="0"/>
          </a:p>
          <a:p>
            <a:pPr marL="285734" indent="-285734">
              <a:buFont typeface="Arial" panose="020B0604020202020204" pitchFamily="34" charset="0"/>
              <a:buChar char="•"/>
            </a:pPr>
            <a:r>
              <a:rPr lang="en-US" sz="1800" b="1" dirty="0"/>
              <a:t>Think of your life, are there Fruits of the HS that are apparent?</a:t>
            </a:r>
          </a:p>
          <a:p>
            <a:pPr lvl="0"/>
            <a:endParaRPr lang="en-US" sz="1800" b="1" dirty="0"/>
          </a:p>
          <a:p>
            <a:pPr marL="342882" indent="-342882">
              <a:buFont typeface="Arial" panose="020B0604020202020204" pitchFamily="34" charset="0"/>
              <a:buChar char="•"/>
            </a:pPr>
            <a:r>
              <a:rPr lang="en-US" sz="1800" b="1" dirty="0"/>
              <a:t>Where do we find the Fruit of the Holy Spirit?</a:t>
            </a:r>
          </a:p>
          <a:p>
            <a:pPr marL="342882" indent="-342882">
              <a:buFont typeface="Arial" panose="020B0604020202020204" pitchFamily="34" charset="0"/>
              <a:buChar char="•"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56622F-1D6F-440C-B4E4-7AE4D8C257C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68244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1" y="4473893"/>
            <a:ext cx="5608320" cy="4561046"/>
          </a:xfrm>
        </p:spPr>
        <p:txBody>
          <a:bodyPr/>
          <a:lstStyle/>
          <a:p>
            <a:pPr marL="174698" indent="-174698">
              <a:buFont typeface="Arial" panose="020B0604020202020204" pitchFamily="34" charset="0"/>
              <a:buChar char="•"/>
            </a:pPr>
            <a:r>
              <a:rPr lang="en-US" sz="2000" b="1" dirty="0"/>
              <a:t>said this before, I used to work on developing various Fruits of the Holy Spirit.</a:t>
            </a:r>
          </a:p>
          <a:p>
            <a:endParaRPr lang="en-US" sz="900" b="1" dirty="0"/>
          </a:p>
          <a:p>
            <a:pPr marL="174698" indent="-174698">
              <a:buFont typeface="Arial" panose="020B0604020202020204" pitchFamily="34" charset="0"/>
              <a:buChar char="•"/>
            </a:pPr>
            <a:r>
              <a:rPr lang="en-US" sz="2000" b="1" dirty="0"/>
              <a:t>Not saying it’s wrong to see an area of life lacking &amp; work on it.  The focus though, is to draw closer to GOD and see the 9 Fruits deepen naturally.</a:t>
            </a:r>
          </a:p>
          <a:p>
            <a:endParaRPr lang="en-US" sz="900" b="1" dirty="0"/>
          </a:p>
          <a:p>
            <a:pPr marL="174698" indent="-174698">
              <a:buFont typeface="Arial" panose="020B0604020202020204" pitchFamily="34" charset="0"/>
              <a:buChar char="•"/>
            </a:pPr>
            <a:r>
              <a:rPr lang="en-US" sz="2000" b="1" dirty="0"/>
              <a:t>Spending time with Father in prayer, meditation, Bible reading/ study, Christian Fellowship.</a:t>
            </a:r>
          </a:p>
          <a:p>
            <a:endParaRPr lang="en-US" sz="900" b="1" dirty="0"/>
          </a:p>
          <a:p>
            <a:pPr marL="174698" indent="-174698">
              <a:buFont typeface="Arial" panose="020B0604020202020204" pitchFamily="34" charset="0"/>
              <a:buChar char="•"/>
            </a:pPr>
            <a:r>
              <a:rPr lang="en-US" sz="2000" b="1" dirty="0"/>
              <a:t>As that happens we should see our lives conform slowly to that of God.</a:t>
            </a:r>
          </a:p>
          <a:p>
            <a:pPr marL="174698" indent="-174698">
              <a:buFont typeface="Arial" panose="020B0604020202020204" pitchFamily="34" charset="0"/>
              <a:buChar char="•"/>
            </a:pPr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56622F-1D6F-440C-B4E4-7AE4D8C257C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2720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66725" y="4292916"/>
            <a:ext cx="6172200" cy="4470084"/>
          </a:xfrm>
        </p:spPr>
        <p:txBody>
          <a:bodyPr/>
          <a:lstStyle/>
          <a:p>
            <a:pPr lvl="0"/>
            <a:r>
              <a:rPr lang="en-US" sz="2000" b="1" u="sng" dirty="0"/>
              <a:t>STORY:	Told this story before, but it fits here:</a:t>
            </a:r>
            <a:endParaRPr lang="en-US" sz="2000" dirty="0"/>
          </a:p>
          <a:p>
            <a:pPr lvl="0"/>
            <a:r>
              <a:rPr lang="en-US" sz="2000" dirty="0"/>
              <a:t>Work friend a few years ago – negative, profane, smoked, drank alcohol talked about things a Christian should not talk about, told jokes that we should not tell or hear, etc.</a:t>
            </a:r>
          </a:p>
          <a:p>
            <a:pPr lvl="0"/>
            <a:r>
              <a:rPr lang="en-US" sz="2000" dirty="0"/>
              <a:t>Mentioned to me that he was praising the Lord for something, almost dropped my ice tea.  What? Yeah, I’m a born-again Christian!!  As he stood there with a cigarette in his mouth and a mixed drink in his hand, having just used the Lord’s name in vain.</a:t>
            </a:r>
          </a:p>
          <a:p>
            <a:pPr lvl="0"/>
            <a:r>
              <a:rPr lang="en-US" sz="2000" b="1" dirty="0"/>
              <a:t>I had no idea you were a Christian!  Told me where he went to church.</a:t>
            </a:r>
          </a:p>
          <a:p>
            <a:pPr lvl="0"/>
            <a:endParaRPr lang="en-US" sz="800" dirty="0"/>
          </a:p>
          <a:p>
            <a:r>
              <a:rPr lang="en-US" sz="2000" dirty="0"/>
              <a:t>How will they know who we are??	By our fruit, by the Fruits of the Holy Spirit alive in our lives!</a:t>
            </a:r>
          </a:p>
          <a:p>
            <a:pPr lvl="0"/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56622F-1D6F-440C-B4E4-7AE4D8C257C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46123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1" y="4473892"/>
            <a:ext cx="5608320" cy="4187029"/>
          </a:xfrm>
        </p:spPr>
        <p:txBody>
          <a:bodyPr/>
          <a:lstStyle/>
          <a:p>
            <a:pPr lvl="0"/>
            <a:r>
              <a:rPr lang="en-US" sz="2000" b="1" dirty="0"/>
              <a:t>I have asked myself these questions.  Not easy to answer honestly.</a:t>
            </a:r>
          </a:p>
          <a:p>
            <a:pPr lvl="0"/>
            <a:endParaRPr lang="en-US" sz="800" b="1" dirty="0"/>
          </a:p>
          <a:p>
            <a:pPr lvl="0"/>
            <a:r>
              <a:rPr lang="en-US" sz="2000" b="1" dirty="0"/>
              <a:t>Think about your life and what your priorities are.</a:t>
            </a:r>
          </a:p>
          <a:p>
            <a:pPr lvl="0"/>
            <a:endParaRPr lang="en-US" sz="800" b="1" dirty="0"/>
          </a:p>
          <a:p>
            <a:pPr lvl="0"/>
            <a:r>
              <a:rPr lang="en-US" sz="2000" b="1" dirty="0"/>
              <a:t>Who your friends are?</a:t>
            </a:r>
          </a:p>
          <a:p>
            <a:pPr lvl="0"/>
            <a:endParaRPr lang="en-US" sz="800" b="1" dirty="0"/>
          </a:p>
          <a:p>
            <a:pPr lvl="0"/>
            <a:r>
              <a:rPr lang="en-US" sz="2000" b="1" dirty="0"/>
              <a:t>Where do you spend your time?</a:t>
            </a:r>
          </a:p>
          <a:p>
            <a:pPr lvl="0"/>
            <a:endParaRPr lang="en-US" sz="800" b="1" dirty="0"/>
          </a:p>
          <a:p>
            <a:pPr lvl="0"/>
            <a:r>
              <a:rPr lang="en-US" sz="2000" b="1" dirty="0"/>
              <a:t>Where do you spend your $?</a:t>
            </a:r>
          </a:p>
          <a:p>
            <a:pPr lvl="0"/>
            <a:endParaRPr lang="en-US" sz="800" b="1" dirty="0"/>
          </a:p>
          <a:p>
            <a:pPr lvl="0"/>
            <a:r>
              <a:rPr lang="en-US" sz="2000" b="1" dirty="0"/>
              <a:t>Invaluable to have someone who is brutally honest</a:t>
            </a:r>
          </a:p>
          <a:p>
            <a:pPr lvl="0"/>
            <a:endParaRPr lang="en-US" sz="800" b="1" dirty="0"/>
          </a:p>
          <a:p>
            <a:pPr lvl="0"/>
            <a:r>
              <a:rPr lang="en-US" sz="2000" b="1" dirty="0"/>
              <a:t>Kyle example with my friends</a:t>
            </a:r>
          </a:p>
          <a:p>
            <a:pPr lvl="0"/>
            <a:endParaRPr lang="en-US" sz="800" b="1" dirty="0"/>
          </a:p>
          <a:p>
            <a:pPr lvl="0"/>
            <a:r>
              <a:rPr lang="en-US" sz="2000" b="1" dirty="0"/>
              <a:t>Need to root out anything that crowds out things of God.</a:t>
            </a:r>
          </a:p>
          <a:p>
            <a:pPr lvl="0"/>
            <a:endParaRPr lang="en-US" sz="2000" dirty="0"/>
          </a:p>
          <a:p>
            <a:pPr lvl="0"/>
            <a:endParaRPr lang="en-US" sz="2000" dirty="0"/>
          </a:p>
          <a:p>
            <a:pPr lvl="0"/>
            <a:endParaRPr lang="en-US" sz="2000" dirty="0"/>
          </a:p>
          <a:p>
            <a:pPr lvl="0"/>
            <a:endParaRPr lang="en-US" sz="2000" dirty="0"/>
          </a:p>
          <a:p>
            <a:pPr lvl="0"/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56622F-1D6F-440C-B4E4-7AE4D8C257C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00933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701041" y="4473893"/>
            <a:ext cx="5608320" cy="4231799"/>
          </a:xfrm>
        </p:spPr>
        <p:txBody>
          <a:bodyPr/>
          <a:lstStyle/>
          <a:p>
            <a:pPr marL="174698" indent="-174698">
              <a:buFont typeface="Arial" panose="020B0604020202020204" pitchFamily="34" charset="0"/>
              <a:buChar char="•"/>
            </a:pPr>
            <a:r>
              <a:rPr lang="en-US" sz="2000" b="1" dirty="0"/>
              <a:t>Read from Handout</a:t>
            </a:r>
          </a:p>
          <a:p>
            <a:endParaRPr lang="en-US" sz="2000" b="1" dirty="0"/>
          </a:p>
          <a:p>
            <a:pPr marL="174698" indent="-174698">
              <a:buFont typeface="Arial" panose="020B0604020202020204" pitchFamily="34" charset="0"/>
              <a:buChar char="•"/>
            </a:pPr>
            <a:r>
              <a:rPr lang="en-US" sz="2000" b="1" dirty="0"/>
              <a:t>Comment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56622F-1D6F-440C-B4E4-7AE4D8C257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89479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19101" y="4283393"/>
            <a:ext cx="6219824" cy="4561046"/>
          </a:xfrm>
        </p:spPr>
        <p:txBody>
          <a:bodyPr/>
          <a:lstStyle/>
          <a:p>
            <a:pPr marL="174698" indent="-174698">
              <a:buFont typeface="Arial" panose="020B0604020202020204" pitchFamily="34" charset="0"/>
              <a:buChar char="•"/>
            </a:pPr>
            <a:r>
              <a:rPr lang="en-US" sz="2000" b="1" dirty="0"/>
              <a:t>I KNOW THIS IS JUST 1 MESSAGE</a:t>
            </a:r>
          </a:p>
          <a:p>
            <a:endParaRPr lang="en-US" sz="500" b="1" dirty="0"/>
          </a:p>
          <a:p>
            <a:pPr marL="174698" indent="-174698">
              <a:buFont typeface="Arial" panose="020B0604020202020204" pitchFamily="34" charset="0"/>
              <a:buChar char="•"/>
            </a:pPr>
            <a:r>
              <a:rPr lang="en-US" sz="2000" b="1" dirty="0"/>
              <a:t>I KNOW THIS IS MY TOPIC, NOT ANYONE ELSE’S</a:t>
            </a:r>
          </a:p>
          <a:p>
            <a:endParaRPr lang="en-US" sz="500" b="1" dirty="0"/>
          </a:p>
          <a:p>
            <a:pPr marL="174698" indent="-174698">
              <a:buFont typeface="Arial" panose="020B0604020202020204" pitchFamily="34" charset="0"/>
              <a:buChar char="•"/>
            </a:pPr>
            <a:r>
              <a:rPr lang="en-US" sz="2000" b="1" dirty="0"/>
              <a:t>I KNOW WE ARE ALL BUSY AND PROBABLY HAVE SEVERAL THINGS GOING ON TODAY THAT WILL KEEP US FROM THINKING ABOUT THIS TOPIC.</a:t>
            </a:r>
          </a:p>
          <a:p>
            <a:endParaRPr lang="en-US" sz="500" b="1" dirty="0"/>
          </a:p>
          <a:p>
            <a:pPr marL="174698" indent="-174698">
              <a:buFont typeface="Arial" panose="020B0604020202020204" pitchFamily="34" charset="0"/>
              <a:buChar char="•"/>
            </a:pPr>
            <a:r>
              <a:rPr lang="en-US" sz="2000" b="1" dirty="0"/>
              <a:t>I AM TRYING TO SPEND THIS JANUARY 1 TIME FRAME THINKING ABOUT MY LIFE.</a:t>
            </a:r>
          </a:p>
          <a:p>
            <a:endParaRPr lang="en-US" sz="500" b="1" dirty="0"/>
          </a:p>
          <a:p>
            <a:pPr marL="174698" indent="-174698">
              <a:buFont typeface="Arial" panose="020B0604020202020204" pitchFamily="34" charset="0"/>
              <a:buChar char="•"/>
            </a:pPr>
            <a:r>
              <a:rPr lang="en-US" sz="2000" b="1" dirty="0"/>
              <a:t>WHAT IS GOOD/ BAD OR NEEDS CHANGED?</a:t>
            </a:r>
          </a:p>
          <a:p>
            <a:endParaRPr lang="en-US" sz="500" b="1" dirty="0"/>
          </a:p>
          <a:p>
            <a:pPr marL="174698" indent="-174698">
              <a:buFont typeface="Arial" panose="020B0604020202020204" pitchFamily="34" charset="0"/>
              <a:buChar char="•"/>
            </a:pPr>
            <a:r>
              <a:rPr lang="en-US" sz="2000" b="1" dirty="0"/>
              <a:t>STILL NEED TO LOSE THAT SAME 10# I DID LAST YEAR.</a:t>
            </a:r>
          </a:p>
          <a:p>
            <a:pPr marL="174698" indent="-174698">
              <a:buFont typeface="Arial" panose="020B0604020202020204" pitchFamily="34" charset="0"/>
              <a:buChar char="•"/>
            </a:pPr>
            <a:endParaRPr lang="en-US" sz="500" b="1" dirty="0"/>
          </a:p>
          <a:p>
            <a:pPr marL="174698" indent="-174698">
              <a:buFont typeface="Arial" panose="020B0604020202020204" pitchFamily="34" charset="0"/>
              <a:buChar char="•"/>
            </a:pPr>
            <a:r>
              <a:rPr lang="en-US" sz="2000" b="1" dirty="0"/>
              <a:t>STILL WANT TO WALK CLOSER TO THE LORD.</a:t>
            </a:r>
          </a:p>
          <a:p>
            <a:pPr marL="174698" indent="-174698">
              <a:buFont typeface="Arial" panose="020B0604020202020204" pitchFamily="34" charset="0"/>
              <a:buChar char="•"/>
            </a:pPr>
            <a:endParaRPr lang="en-US" sz="500" b="1" dirty="0"/>
          </a:p>
          <a:p>
            <a:pPr marL="174698" indent="-174698">
              <a:buFont typeface="Arial" panose="020B0604020202020204" pitchFamily="34" charset="0"/>
              <a:buChar char="•"/>
            </a:pPr>
            <a:r>
              <a:rPr lang="en-US" sz="2000" b="1" dirty="0"/>
              <a:t>PERHAPS TOGETHER WE CAN START TO DO JUST THAT THIS YEAR</a:t>
            </a:r>
            <a:r>
              <a:rPr lang="en-US" sz="2000" b="1" dirty="0" smtClean="0"/>
              <a:t>.  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56622F-1D6F-440C-B4E4-7AE4D8C257C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08894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>
          <a:xfrm>
            <a:off x="419101" y="4283393"/>
            <a:ext cx="6219824" cy="4561046"/>
          </a:xfrm>
        </p:spPr>
        <p:txBody>
          <a:bodyPr/>
          <a:lstStyle/>
          <a:p>
            <a:pPr marL="174698" indent="-174698">
              <a:buFont typeface="Arial" panose="020B0604020202020204" pitchFamily="34" charset="0"/>
              <a:buChar char="•"/>
            </a:pPr>
            <a:r>
              <a:rPr lang="en-US" sz="2000" b="1" dirty="0" smtClean="0"/>
              <a:t>READ HEBREWS 12:1-2</a:t>
            </a:r>
          </a:p>
          <a:p>
            <a:r>
              <a:rPr lang="en-US" sz="2000" b="1" dirty="0"/>
              <a:t>	</a:t>
            </a:r>
            <a:r>
              <a:rPr lang="en-US" sz="2000" dirty="0" smtClean="0"/>
              <a:t>12</a:t>
            </a:r>
            <a:r>
              <a:rPr lang="en-US" sz="2000" dirty="0"/>
              <a:t> Therefore, since we are surrounded by such a great cloud of witnesses, let us throw off everything that hinders and the sin that so easily entangles. And let us run with perseverance the race marked out for us, </a:t>
            </a:r>
            <a:r>
              <a:rPr lang="en-US" sz="2000" baseline="30000" dirty="0"/>
              <a:t>2 </a:t>
            </a:r>
            <a:r>
              <a:rPr lang="en-US" sz="2000" dirty="0"/>
              <a:t>fixing our eyes on Jesus, the author and </a:t>
            </a:r>
            <a:r>
              <a:rPr lang="en-US" sz="2000" dirty="0" err="1"/>
              <a:t>perfecter</a:t>
            </a:r>
            <a:r>
              <a:rPr lang="en-US" sz="2000" dirty="0"/>
              <a:t> of faith. For the joy set before him he endured the cross, scorning its shame, and sat down at the right hand of the throne of God.</a:t>
            </a:r>
          </a:p>
          <a:p>
            <a:endParaRPr lang="en-US" sz="2000" b="1" dirty="0" smtClean="0"/>
          </a:p>
          <a:p>
            <a:r>
              <a:rPr lang="en-US" sz="2000" b="1" dirty="0" smtClean="0"/>
              <a:t>Thank You &amp; God bless!</a:t>
            </a:r>
          </a:p>
          <a:p>
            <a:endParaRPr lang="en-US" sz="2000" b="1" dirty="0"/>
          </a:p>
          <a:p>
            <a:r>
              <a:rPr lang="en-US" sz="2000" b="1" dirty="0" smtClean="0"/>
              <a:t>Doug?</a:t>
            </a:r>
            <a:endParaRPr lang="en-US" sz="2000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056622F-1D6F-440C-B4E4-7AE4D8C257C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720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AC4C-E889-43EA-AB5C-CA2477BBE09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716D-98D4-49FF-B53D-C58DCC1D2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8202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AC4C-E889-43EA-AB5C-CA2477BBE09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716D-98D4-49FF-B53D-C58DCC1D2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836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AC4C-E889-43EA-AB5C-CA2477BBE09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716D-98D4-49FF-B53D-C58DCC1D2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2775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AC4C-E889-43EA-AB5C-CA2477BBE09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716D-98D4-49FF-B53D-C58DCC1D2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3633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AC4C-E889-43EA-AB5C-CA2477BBE09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716D-98D4-49FF-B53D-C58DCC1D2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2243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AC4C-E889-43EA-AB5C-CA2477BBE09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716D-98D4-49FF-B53D-C58DCC1D2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868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AC4C-E889-43EA-AB5C-CA2477BBE09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716D-98D4-49FF-B53D-C58DCC1D2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5814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AC4C-E889-43EA-AB5C-CA2477BBE09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716D-98D4-49FF-B53D-C58DCC1D2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9555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AC4C-E889-43EA-AB5C-CA2477BBE09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716D-98D4-49FF-B53D-C58DCC1D2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8217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AC4C-E889-43EA-AB5C-CA2477BBE09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716D-98D4-49FF-B53D-C58DCC1D2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9793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0AC4C-E889-43EA-AB5C-CA2477BBE09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8C716D-98D4-49FF-B53D-C58DCC1D2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2902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20AC4C-E889-43EA-AB5C-CA2477BBE097}" type="datetimeFigureOut">
              <a:rPr lang="en-US" smtClean="0"/>
              <a:t>12/29/2018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8C716D-98D4-49FF-B53D-C58DCC1D2A2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703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716618"/>
            <a:ext cx="12192000" cy="546100"/>
          </a:xfrm>
          <a:prstGeom prst="rect">
            <a:avLst/>
          </a:prstGeom>
          <a:solidFill>
            <a:srgbClr val="1563AE">
              <a:alpha val="8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rgbClr val="1563AE">
              <a:alpha val="8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930174" y="195405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dirty="0">
              <a:solidFill>
                <a:schemeClr val="bg1"/>
              </a:solidFill>
              <a:latin typeface="MetaPro-Bold" panose="02000503040000020004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608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716618"/>
            <a:ext cx="12192000" cy="546100"/>
          </a:xfrm>
          <a:prstGeom prst="rect">
            <a:avLst/>
          </a:prstGeom>
          <a:solidFill>
            <a:srgbClr val="1563AE">
              <a:alpha val="8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rgbClr val="1563AE">
              <a:alpha val="8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930174" y="195405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endParaRPr lang="en-US" dirty="0">
              <a:solidFill>
                <a:schemeClr val="bg1"/>
              </a:solidFill>
              <a:latin typeface="MetaPro-Bold" panose="02000503040000020004" pitchFamily="50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26434" y="2178582"/>
            <a:ext cx="10392025" cy="1210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n-US" sz="5400" b="1" spc="6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Galatians 5</a:t>
            </a:r>
          </a:p>
        </p:txBody>
      </p:sp>
    </p:spTree>
    <p:extLst>
      <p:ext uri="{BB962C8B-B14F-4D97-AF65-F5344CB8AC3E}">
        <p14:creationId xmlns:p14="http://schemas.microsoft.com/office/powerpoint/2010/main" val="3510610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716618"/>
            <a:ext cx="12192000" cy="546100"/>
          </a:xfrm>
          <a:prstGeom prst="rect">
            <a:avLst/>
          </a:prstGeom>
          <a:solidFill>
            <a:srgbClr val="1563AE">
              <a:alpha val="8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rgbClr val="1563AE">
              <a:alpha val="8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930174" y="2172423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5400" b="1" dirty="0" smtClean="0">
                <a:latin typeface="+mn-lt"/>
              </a:rPr>
              <a:t>FRUIT OF THE HOLY SPIRIT</a:t>
            </a:r>
            <a:endParaRPr lang="en-US" sz="5400" b="1" dirty="0">
              <a:solidFill>
                <a:schemeClr val="bg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695605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716618"/>
            <a:ext cx="12192000" cy="546100"/>
          </a:xfrm>
          <a:prstGeom prst="rect">
            <a:avLst/>
          </a:prstGeom>
          <a:solidFill>
            <a:srgbClr val="1563AE">
              <a:alpha val="8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rgbClr val="1563AE">
              <a:alpha val="8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930174" y="1435435"/>
            <a:ext cx="10515600" cy="4678762"/>
          </a:xfrm>
          <a:prstGeom prst="rect">
            <a:avLst/>
          </a:prstGeom>
        </p:spPr>
        <p:txBody>
          <a:bodyPr vert="horz" lIns="91440" tIns="45720" rIns="91440" bIns="45720" numCol="2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914400" indent="-914400">
              <a:buAutoNum type="arabicParenR"/>
            </a:pPr>
            <a:r>
              <a:rPr lang="en-US" sz="5400" dirty="0" smtClean="0">
                <a:latin typeface="+mn-lt"/>
              </a:rPr>
              <a:t>Love</a:t>
            </a:r>
          </a:p>
          <a:p>
            <a:pPr marL="914400" indent="-914400">
              <a:buAutoNum type="arabicParenR"/>
            </a:pPr>
            <a:r>
              <a:rPr lang="en-US" sz="5400" dirty="0" smtClean="0">
                <a:latin typeface="+mn-lt"/>
              </a:rPr>
              <a:t>Joy</a:t>
            </a:r>
          </a:p>
          <a:p>
            <a:pPr marL="914400" indent="-914400">
              <a:buAutoNum type="arabicParenR"/>
            </a:pPr>
            <a:r>
              <a:rPr lang="en-US" sz="5400" dirty="0" smtClean="0">
                <a:latin typeface="+mn-lt"/>
              </a:rPr>
              <a:t>Peace</a:t>
            </a:r>
          </a:p>
          <a:p>
            <a:pPr marL="914400" indent="-914400">
              <a:buAutoNum type="arabicParenR"/>
            </a:pPr>
            <a:r>
              <a:rPr lang="en-US" sz="5400" dirty="0" smtClean="0">
                <a:latin typeface="+mn-lt"/>
              </a:rPr>
              <a:t>Patience</a:t>
            </a:r>
          </a:p>
          <a:p>
            <a:pPr marL="914400" indent="-914400">
              <a:buAutoNum type="arabicParenR"/>
            </a:pPr>
            <a:r>
              <a:rPr lang="en-US" sz="5400" dirty="0" smtClean="0">
                <a:latin typeface="+mn-lt"/>
              </a:rPr>
              <a:t>Kindness</a:t>
            </a:r>
          </a:p>
          <a:p>
            <a:pPr marL="914400" indent="-914400">
              <a:buAutoNum type="arabicParenR"/>
            </a:pPr>
            <a:r>
              <a:rPr lang="en-US" sz="5400" dirty="0" smtClean="0">
                <a:latin typeface="+mn-lt"/>
              </a:rPr>
              <a:t>Goodness</a:t>
            </a:r>
          </a:p>
          <a:p>
            <a:pPr marL="914400" indent="-914400">
              <a:buAutoNum type="arabicParenR"/>
            </a:pPr>
            <a:r>
              <a:rPr lang="en-US" sz="5400" dirty="0" smtClean="0">
                <a:latin typeface="+mn-lt"/>
              </a:rPr>
              <a:t>Faithfulness</a:t>
            </a:r>
          </a:p>
          <a:p>
            <a:pPr marL="914400" indent="-914400">
              <a:buAutoNum type="arabicParenR"/>
            </a:pPr>
            <a:r>
              <a:rPr lang="en-US" sz="5400" dirty="0" smtClean="0">
                <a:latin typeface="+mn-lt"/>
              </a:rPr>
              <a:t>Gentleness</a:t>
            </a:r>
          </a:p>
          <a:p>
            <a:pPr marL="914400" indent="-914400">
              <a:buAutoNum type="arabicParenR"/>
            </a:pPr>
            <a:r>
              <a:rPr lang="en-US" sz="5400" dirty="0" smtClean="0">
                <a:latin typeface="+mn-lt"/>
              </a:rPr>
              <a:t>Self-Control</a:t>
            </a:r>
            <a:endParaRPr lang="en-US" sz="5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34266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716618"/>
            <a:ext cx="12192000" cy="546100"/>
          </a:xfrm>
          <a:prstGeom prst="rect">
            <a:avLst/>
          </a:prstGeom>
          <a:solidFill>
            <a:srgbClr val="1563AE">
              <a:alpha val="8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rgbClr val="1563AE">
              <a:alpha val="8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06063" y="1446264"/>
            <a:ext cx="1178416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sz="800" b="1" dirty="0" smtClean="0">
              <a:solidFill>
                <a:srgbClr val="000000"/>
              </a:solidFill>
              <a:latin typeface="Helvetica-Bold"/>
              <a:ea typeface="Calibri" panose="020F0502020204030204" pitchFamily="34" charset="0"/>
              <a:cs typeface="Helvetica-Bold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2246997" y="2261690"/>
            <a:ext cx="7698006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b="1" dirty="0"/>
              <a:t>FRUIT OF THE HOLY SPIRIT</a:t>
            </a:r>
            <a:endParaRPr lang="en-US" sz="5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34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716618"/>
            <a:ext cx="12192000" cy="546100"/>
          </a:xfrm>
          <a:prstGeom prst="rect">
            <a:avLst/>
          </a:prstGeom>
          <a:solidFill>
            <a:srgbClr val="1563AE">
              <a:alpha val="8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rgbClr val="1563AE">
              <a:alpha val="8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206063" y="1446264"/>
            <a:ext cx="11784168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en-US" sz="800" b="1" dirty="0" smtClean="0">
              <a:solidFill>
                <a:srgbClr val="000000"/>
              </a:solidFill>
              <a:latin typeface="Helvetica-Bold"/>
              <a:ea typeface="Calibri" panose="020F0502020204030204" pitchFamily="34" charset="0"/>
              <a:cs typeface="Helvetica-Bold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67226" y="2261690"/>
            <a:ext cx="11257569" cy="258532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5400" b="1" dirty="0" smtClean="0"/>
              <a:t>WHAT CHARACTERIZES YOUR LIFE?</a:t>
            </a:r>
          </a:p>
          <a:p>
            <a:pPr algn="ctr"/>
            <a:endParaRPr lang="en-US" sz="5400" b="1" dirty="0" smtClean="0"/>
          </a:p>
          <a:p>
            <a:pPr algn="ctr"/>
            <a:r>
              <a:rPr lang="en-US" sz="5400" b="1" dirty="0" smtClean="0"/>
              <a:t>WHAT DO PEOPLE THINK ABOUT YOU?</a:t>
            </a:r>
            <a:endParaRPr lang="en-US" sz="5400" b="1" dirty="0"/>
          </a:p>
        </p:txBody>
      </p:sp>
    </p:spTree>
    <p:extLst>
      <p:ext uri="{BB962C8B-B14F-4D97-AF65-F5344CB8AC3E}">
        <p14:creationId xmlns:p14="http://schemas.microsoft.com/office/powerpoint/2010/main" val="4229233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716618"/>
            <a:ext cx="12192000" cy="546100"/>
          </a:xfrm>
          <a:prstGeom prst="rect">
            <a:avLst/>
          </a:prstGeom>
          <a:solidFill>
            <a:srgbClr val="1563AE">
              <a:alpha val="8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rgbClr val="1563AE">
              <a:alpha val="8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930174" y="195405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dirty="0" smtClean="0">
                <a:solidFill>
                  <a:schemeClr val="bg1"/>
                </a:solidFill>
                <a:latin typeface="MetaPro-Bold" panose="02000503040000020004" pitchFamily="50" charset="0"/>
              </a:rPr>
              <a:t>Han</a:t>
            </a:r>
          </a:p>
          <a:p>
            <a:pPr algn="r"/>
            <a:r>
              <a:rPr lang="en-US" dirty="0" smtClean="0">
                <a:solidFill>
                  <a:schemeClr val="bg1"/>
                </a:solidFill>
                <a:latin typeface="MetaPro-Bold" panose="02000503040000020004" pitchFamily="50" charset="0"/>
              </a:rPr>
              <a:t>handout</a:t>
            </a:r>
            <a:endParaRPr lang="en-US" dirty="0">
              <a:solidFill>
                <a:schemeClr val="bg1"/>
              </a:solidFill>
              <a:latin typeface="MetaPro-Bold" panose="02000503040000020004" pitchFamily="50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6434" y="2178582"/>
            <a:ext cx="10392025" cy="1210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n-US" sz="5400" b="1" spc="6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HANDOUT</a:t>
            </a:r>
          </a:p>
        </p:txBody>
      </p:sp>
    </p:spTree>
    <p:extLst>
      <p:ext uri="{BB962C8B-B14F-4D97-AF65-F5344CB8AC3E}">
        <p14:creationId xmlns:p14="http://schemas.microsoft.com/office/powerpoint/2010/main" val="1069897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716618"/>
            <a:ext cx="12192000" cy="546100"/>
          </a:xfrm>
          <a:prstGeom prst="rect">
            <a:avLst/>
          </a:prstGeom>
          <a:solidFill>
            <a:srgbClr val="1563AE">
              <a:alpha val="8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rgbClr val="1563AE">
              <a:alpha val="8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930174" y="1585562"/>
            <a:ext cx="10515600" cy="2181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b="1" dirty="0">
              <a:solidFill>
                <a:schemeClr val="bg1"/>
              </a:solidFill>
              <a:latin typeface="MetaPro-Bold" panose="02000503040000020004" pitchFamily="50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6434" y="2178582"/>
            <a:ext cx="10392025" cy="1210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n-US" sz="5400" b="1" spc="6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 WHAT?</a:t>
            </a:r>
          </a:p>
        </p:txBody>
      </p:sp>
    </p:spTree>
    <p:extLst>
      <p:ext uri="{BB962C8B-B14F-4D97-AF65-F5344CB8AC3E}">
        <p14:creationId xmlns:p14="http://schemas.microsoft.com/office/powerpoint/2010/main" val="2587503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716618"/>
            <a:ext cx="12192000" cy="546100"/>
          </a:xfrm>
          <a:prstGeom prst="rect">
            <a:avLst/>
          </a:prstGeom>
          <a:solidFill>
            <a:srgbClr val="1563AE">
              <a:alpha val="8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0" y="6311900"/>
            <a:ext cx="12192000" cy="546100"/>
          </a:xfrm>
          <a:prstGeom prst="rect">
            <a:avLst/>
          </a:prstGeom>
          <a:solidFill>
            <a:srgbClr val="1563AE">
              <a:alpha val="80000"/>
            </a:srgb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itle 1"/>
          <p:cNvSpPr txBox="1">
            <a:spLocks/>
          </p:cNvSpPr>
          <p:nvPr/>
        </p:nvSpPr>
        <p:spPr>
          <a:xfrm>
            <a:off x="930174" y="1585562"/>
            <a:ext cx="10515600" cy="21812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endParaRPr lang="en-US" b="1" dirty="0">
              <a:solidFill>
                <a:schemeClr val="bg1"/>
              </a:solidFill>
              <a:latin typeface="MetaPro-Bold" panose="02000503040000020004" pitchFamily="50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826434" y="2178582"/>
            <a:ext cx="10392025" cy="12100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800"/>
              </a:spcAft>
            </a:pPr>
            <a:r>
              <a:rPr lang="en-US" sz="5400" b="1" spc="60" dirty="0" smtClean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SO WHAT?</a:t>
            </a:r>
          </a:p>
        </p:txBody>
      </p:sp>
    </p:spTree>
    <p:extLst>
      <p:ext uri="{BB962C8B-B14F-4D97-AF65-F5344CB8AC3E}">
        <p14:creationId xmlns:p14="http://schemas.microsoft.com/office/powerpoint/2010/main" val="526998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40026</TotalTime>
  <Words>604</Words>
  <Application>Microsoft Office PowerPoint</Application>
  <PresentationFormat>Widescreen</PresentationFormat>
  <Paragraphs>129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Calibri Light</vt:lpstr>
      <vt:lpstr>Helvetica-Bold</vt:lpstr>
      <vt:lpstr>MetaPro-Bold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Roth Bros. Inc. a Sodexo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Schuler</dc:creator>
  <cp:lastModifiedBy>Charles Heyman</cp:lastModifiedBy>
  <cp:revision>90</cp:revision>
  <cp:lastPrinted>2018-12-29T18:54:10Z</cp:lastPrinted>
  <dcterms:created xsi:type="dcterms:W3CDTF">2017-01-13T19:39:44Z</dcterms:created>
  <dcterms:modified xsi:type="dcterms:W3CDTF">2018-12-29T22:10:53Z</dcterms:modified>
</cp:coreProperties>
</file>