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97" d="100"/>
          <a:sy n="97" d="100"/>
        </p:scale>
        <p:origin x="96" y="21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3/3/2018</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3/3/2018</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3/3/2018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3/3/2018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3/3/2018</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B3DE7-206E-4988-809D-21EC17B75C42}"/>
              </a:ext>
            </a:extLst>
          </p:cNvPr>
          <p:cNvSpPr>
            <a:spLocks noGrp="1"/>
          </p:cNvSpPr>
          <p:nvPr>
            <p:ph type="ctrTitle"/>
          </p:nvPr>
        </p:nvSpPr>
        <p:spPr/>
        <p:txBody>
          <a:bodyPr/>
          <a:lstStyle/>
          <a:p>
            <a:r>
              <a:rPr lang="en-US" dirty="0"/>
              <a:t>The commission of peter</a:t>
            </a:r>
          </a:p>
        </p:txBody>
      </p:sp>
      <p:sp>
        <p:nvSpPr>
          <p:cNvPr id="3" name="Subtitle 2">
            <a:extLst>
              <a:ext uri="{FF2B5EF4-FFF2-40B4-BE49-F238E27FC236}">
                <a16:creationId xmlns:a16="http://schemas.microsoft.com/office/drawing/2014/main" id="{DE0F1D40-63C8-4CAF-A889-3D77CBDE17E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300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77D7B-C1EB-4A73-A3A1-BAEF3260EE51}"/>
              </a:ext>
            </a:extLst>
          </p:cNvPr>
          <p:cNvSpPr>
            <a:spLocks noGrp="1"/>
          </p:cNvSpPr>
          <p:nvPr>
            <p:ph type="title"/>
          </p:nvPr>
        </p:nvSpPr>
        <p:spPr/>
        <p:txBody>
          <a:bodyPr>
            <a:normAutofit fontScale="90000"/>
          </a:bodyPr>
          <a:lstStyle/>
          <a:p>
            <a:pPr algn="ctr"/>
            <a:r>
              <a:rPr lang="en-US" dirty="0"/>
              <a:t>3 Phases to Peter’s Commission to Ministry</a:t>
            </a:r>
          </a:p>
        </p:txBody>
      </p:sp>
      <p:sp>
        <p:nvSpPr>
          <p:cNvPr id="3" name="Content Placeholder 2">
            <a:extLst>
              <a:ext uri="{FF2B5EF4-FFF2-40B4-BE49-F238E27FC236}">
                <a16:creationId xmlns:a16="http://schemas.microsoft.com/office/drawing/2014/main" id="{D6EB954D-F366-4694-B6C7-FB98AD06E505}"/>
              </a:ext>
            </a:extLst>
          </p:cNvPr>
          <p:cNvSpPr>
            <a:spLocks noGrp="1"/>
          </p:cNvSpPr>
          <p:nvPr>
            <p:ph idx="1"/>
          </p:nvPr>
        </p:nvSpPr>
        <p:spPr/>
        <p:txBody>
          <a:bodyPr>
            <a:normAutofit/>
          </a:bodyPr>
          <a:lstStyle/>
          <a:p>
            <a:pPr algn="ctr"/>
            <a:endParaRPr lang="en-US" b="1" dirty="0"/>
          </a:p>
          <a:p>
            <a:pPr algn="ctr"/>
            <a:r>
              <a:rPr lang="en-US" b="1" dirty="0"/>
              <a:t>1.   PETER'S SPIRITUAL IMMATURITY: </a:t>
            </a:r>
            <a:r>
              <a:rPr lang="en-US" dirty="0"/>
              <a:t> </a:t>
            </a:r>
            <a:r>
              <a:rPr lang="en-US" b="1" dirty="0"/>
              <a:t>LACK OF EXPERIENCE.</a:t>
            </a:r>
          </a:p>
          <a:p>
            <a:r>
              <a:rPr lang="en-US" dirty="0"/>
              <a:t>Then Peter took Him aside and began to rebuke Him, saying, 9“Far be it from You, Lord; this shall not happen to You!” But He turned and said to Peter, “Get behind Me, Satan! You are an offense to Me, for you are not mindful of the things of God, but the things of men.” (Mt 16:22–23, NKJV)</a:t>
            </a:r>
          </a:p>
          <a:p>
            <a:endParaRPr lang="en-US" dirty="0"/>
          </a:p>
          <a:p>
            <a:r>
              <a:rPr lang="en-US" dirty="0"/>
              <a:t>“</a:t>
            </a:r>
            <a:r>
              <a:rPr lang="en-US" i="1" dirty="0"/>
              <a:t>Peter said to Him, “Even if I have to die with You, I will not deny You!” And so said all the disciples.</a:t>
            </a:r>
            <a:r>
              <a:rPr lang="en-US" dirty="0"/>
              <a:t>” (Matthew 26:35, NKJV) </a:t>
            </a:r>
          </a:p>
          <a:p>
            <a:pPr algn="ctr"/>
            <a:endParaRPr lang="en-US" dirty="0"/>
          </a:p>
        </p:txBody>
      </p:sp>
    </p:spTree>
    <p:extLst>
      <p:ext uri="{BB962C8B-B14F-4D97-AF65-F5344CB8AC3E}">
        <p14:creationId xmlns:p14="http://schemas.microsoft.com/office/powerpoint/2010/main" val="206204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9EEB-013F-41A9-A12F-B2ED9968A1CD}"/>
              </a:ext>
            </a:extLst>
          </p:cNvPr>
          <p:cNvSpPr>
            <a:spLocks noGrp="1"/>
          </p:cNvSpPr>
          <p:nvPr>
            <p:ph type="title"/>
          </p:nvPr>
        </p:nvSpPr>
        <p:spPr/>
        <p:txBody>
          <a:bodyPr>
            <a:normAutofit fontScale="90000"/>
          </a:bodyPr>
          <a:lstStyle/>
          <a:p>
            <a:r>
              <a:rPr lang="en-US" dirty="0"/>
              <a:t>2</a:t>
            </a:r>
            <a:r>
              <a:rPr lang="en-US" baseline="30000" dirty="0"/>
              <a:t>nd</a:t>
            </a:r>
            <a:r>
              <a:rPr lang="en-US" dirty="0"/>
              <a:t> Phase of Peter’s Commission to Ministry</a:t>
            </a:r>
          </a:p>
        </p:txBody>
      </p:sp>
      <p:sp>
        <p:nvSpPr>
          <p:cNvPr id="3" name="Content Placeholder 2">
            <a:extLst>
              <a:ext uri="{FF2B5EF4-FFF2-40B4-BE49-F238E27FC236}">
                <a16:creationId xmlns:a16="http://schemas.microsoft.com/office/drawing/2014/main" id="{1A48DE95-97B3-46F2-82D6-598A08B46207}"/>
              </a:ext>
            </a:extLst>
          </p:cNvPr>
          <p:cNvSpPr>
            <a:spLocks noGrp="1"/>
          </p:cNvSpPr>
          <p:nvPr>
            <p:ph idx="1"/>
          </p:nvPr>
        </p:nvSpPr>
        <p:spPr/>
        <p:txBody>
          <a:bodyPr/>
          <a:lstStyle/>
          <a:p>
            <a:pPr algn="ctr"/>
            <a:endParaRPr lang="en-US" b="1" dirty="0"/>
          </a:p>
          <a:p>
            <a:pPr algn="ctr"/>
            <a:endParaRPr lang="en-US" b="1" dirty="0"/>
          </a:p>
          <a:p>
            <a:pPr algn="ctr"/>
            <a:r>
              <a:rPr lang="en-US" b="1" dirty="0"/>
              <a:t>2.  PETER'S FAILURE: THE LESSON OF OVERCONFIDENCE </a:t>
            </a:r>
          </a:p>
          <a:p>
            <a:pPr algn="ctr"/>
            <a:endParaRPr lang="en-US" b="1" dirty="0"/>
          </a:p>
          <a:p>
            <a:pPr algn="ctr"/>
            <a:r>
              <a:rPr lang="en-US" dirty="0"/>
              <a:t>“</a:t>
            </a:r>
            <a:r>
              <a:rPr lang="en-US" i="1" dirty="0"/>
              <a:t>And Peter remembered the word of Jesus who had said to him, “Before the rooster crows, you will deny Me three times.” So he went out and wept bitterly.</a:t>
            </a:r>
            <a:r>
              <a:rPr lang="en-US" dirty="0"/>
              <a:t>” (Matthew 26:75, NKJV) </a:t>
            </a:r>
          </a:p>
          <a:p>
            <a:pPr algn="ctr"/>
            <a:endParaRPr lang="en-US" dirty="0"/>
          </a:p>
        </p:txBody>
      </p:sp>
    </p:spTree>
    <p:extLst>
      <p:ext uri="{BB962C8B-B14F-4D97-AF65-F5344CB8AC3E}">
        <p14:creationId xmlns:p14="http://schemas.microsoft.com/office/powerpoint/2010/main" val="3811769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9D7CF-9746-4248-B1C5-A493B1084043}"/>
              </a:ext>
            </a:extLst>
          </p:cNvPr>
          <p:cNvSpPr>
            <a:spLocks noGrp="1"/>
          </p:cNvSpPr>
          <p:nvPr>
            <p:ph type="title"/>
          </p:nvPr>
        </p:nvSpPr>
        <p:spPr/>
        <p:txBody>
          <a:bodyPr>
            <a:normAutofit fontScale="90000"/>
          </a:bodyPr>
          <a:lstStyle/>
          <a:p>
            <a:r>
              <a:rPr lang="en-US" dirty="0"/>
              <a:t>3 rd. Phase of Peter’s Commission to Ministry</a:t>
            </a:r>
          </a:p>
        </p:txBody>
      </p:sp>
      <p:sp>
        <p:nvSpPr>
          <p:cNvPr id="3" name="Content Placeholder 2">
            <a:extLst>
              <a:ext uri="{FF2B5EF4-FFF2-40B4-BE49-F238E27FC236}">
                <a16:creationId xmlns:a16="http://schemas.microsoft.com/office/drawing/2014/main" id="{D0AB02A9-458C-4842-AF6F-DFF59501EF2D}"/>
              </a:ext>
            </a:extLst>
          </p:cNvPr>
          <p:cNvSpPr>
            <a:spLocks noGrp="1"/>
          </p:cNvSpPr>
          <p:nvPr>
            <p:ph idx="1"/>
          </p:nvPr>
        </p:nvSpPr>
        <p:spPr/>
        <p:txBody>
          <a:bodyPr/>
          <a:lstStyle/>
          <a:p>
            <a:pPr algn="ctr"/>
            <a:endParaRPr lang="en-US" sz="2800" b="1" dirty="0"/>
          </a:p>
          <a:p>
            <a:pPr algn="ctr"/>
            <a:endParaRPr lang="en-US" sz="2800" b="1" dirty="0"/>
          </a:p>
          <a:p>
            <a:pPr algn="ctr"/>
            <a:r>
              <a:rPr lang="en-US" sz="2800" dirty="0"/>
              <a:t>Peter's Restoration: The Lord's Grace</a:t>
            </a:r>
          </a:p>
          <a:p>
            <a:pPr algn="ctr"/>
            <a:r>
              <a:rPr lang="en-US" sz="2800" b="1" dirty="0"/>
              <a:t> </a:t>
            </a:r>
            <a:endParaRPr lang="en-US" sz="2800" dirty="0"/>
          </a:p>
          <a:p>
            <a:pPr algn="ctr"/>
            <a:r>
              <a:rPr lang="en-US" sz="3600" dirty="0"/>
              <a:t>John 21: 15-19</a:t>
            </a:r>
          </a:p>
        </p:txBody>
      </p:sp>
    </p:spTree>
    <p:extLst>
      <p:ext uri="{BB962C8B-B14F-4D97-AF65-F5344CB8AC3E}">
        <p14:creationId xmlns:p14="http://schemas.microsoft.com/office/powerpoint/2010/main" val="92242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49ADE-3AF4-49DB-9B23-5A1080FF706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F5BF137-FE1A-482C-9562-13187EB7FDAE}"/>
              </a:ext>
            </a:extLst>
          </p:cNvPr>
          <p:cNvSpPr>
            <a:spLocks noGrp="1"/>
          </p:cNvSpPr>
          <p:nvPr>
            <p:ph idx="1"/>
          </p:nvPr>
        </p:nvSpPr>
        <p:spPr/>
        <p:txBody>
          <a:bodyPr/>
          <a:lstStyle/>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i="1" dirty="0">
                <a:latin typeface="Calibri" panose="020F0502020204030204" pitchFamily="34" charset="0"/>
                <a:ea typeface="Calibri" panose="020F0502020204030204" pitchFamily="34" charset="0"/>
                <a:cs typeface="Times New Roman" panose="02020603050405020304" pitchFamily="18" charset="0"/>
              </a:rPr>
              <a:t>So when they had eaten breakfast, Jesus said to Simon Peter,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“Simon, son of Jonah, do you love </a:t>
            </a:r>
            <a:r>
              <a:rPr lang="en-US" sz="2000" i="1" dirty="0">
                <a:latin typeface="Calibri" panose="020F0502020204030204" pitchFamily="34" charset="0"/>
                <a:ea typeface="Calibri" panose="020F0502020204030204" pitchFamily="34" charset="0"/>
                <a:cs typeface="Times New Roman" panose="02020603050405020304" pitchFamily="18" charset="0"/>
              </a:rPr>
              <a:t>(</a:t>
            </a:r>
            <a:r>
              <a:rPr lang="el-GR" sz="2000" i="1" dirty="0">
                <a:highlight>
                  <a:srgbClr val="00FFFF"/>
                </a:highlight>
                <a:latin typeface="Calibri" panose="020F0502020204030204" pitchFamily="34" charset="0"/>
                <a:ea typeface="Calibri" panose="020F0502020204030204" pitchFamily="34" charset="0"/>
                <a:cs typeface="Times New Roman" panose="02020603050405020304" pitchFamily="18" charset="0"/>
              </a:rPr>
              <a:t>ἀγαπᾷς</a:t>
            </a:r>
            <a:r>
              <a:rPr lang="en-US" sz="2000" i="1" dirty="0">
                <a:latin typeface="Calibri" panose="020F0502020204030204" pitchFamily="34" charset="0"/>
                <a:ea typeface="Calibri" panose="020F0502020204030204" pitchFamily="34" charset="0"/>
                <a:cs typeface="Times New Roman" panose="02020603050405020304" pitchFamily="18" charset="0"/>
              </a:rPr>
              <a:t>)</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Me more than these?” </a:t>
            </a:r>
            <a:r>
              <a:rPr lang="en-US" sz="2000" i="1" dirty="0">
                <a:latin typeface="Calibri" panose="020F0502020204030204" pitchFamily="34" charset="0"/>
                <a:ea typeface="Calibri" panose="020F0502020204030204" pitchFamily="34" charset="0"/>
                <a:cs typeface="Times New Roman" panose="02020603050405020304" pitchFamily="18" charset="0"/>
              </a:rPr>
              <a:t>He said to Him, “Yes, Lord; You know that I love </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l-GR" sz="2000" i="1" dirty="0">
                <a:highlight>
                  <a:srgbClr val="FFFF00"/>
                </a:highlight>
                <a:latin typeface="Calibri" panose="020F0502020204030204" pitchFamily="34" charset="0"/>
                <a:ea typeface="Calibri" panose="020F0502020204030204" pitchFamily="34" charset="0"/>
                <a:cs typeface="Times New Roman" panose="02020603050405020304" pitchFamily="18" charset="0"/>
              </a:rPr>
              <a:t>φιλῶ</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i="1" dirty="0">
                <a:latin typeface="Calibri" panose="020F0502020204030204" pitchFamily="34" charset="0"/>
                <a:ea typeface="Calibri" panose="020F0502020204030204" pitchFamily="34" charset="0"/>
                <a:cs typeface="Times New Roman" panose="02020603050405020304" pitchFamily="18" charset="0"/>
              </a:rPr>
              <a:t>You.” He said to him,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“Feed My lambs.” </a:t>
            </a:r>
            <a:r>
              <a:rPr lang="en-US" sz="2000" i="1" dirty="0">
                <a:latin typeface="Calibri" panose="020F0502020204030204" pitchFamily="34" charset="0"/>
                <a:ea typeface="Calibri" panose="020F0502020204030204" pitchFamily="34" charset="0"/>
                <a:cs typeface="Times New Roman" panose="02020603050405020304" pitchFamily="18" charset="0"/>
              </a:rPr>
              <a:t>He said to him again a second time,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“Simon, son of Jonah, do you love</a:t>
            </a:r>
            <a:r>
              <a:rPr lang="en-US" sz="2000" i="1" dirty="0">
                <a:latin typeface="Calibri" panose="020F0502020204030204" pitchFamily="34" charset="0"/>
                <a:ea typeface="Calibri" panose="020F0502020204030204" pitchFamily="34" charset="0"/>
                <a:cs typeface="Times New Roman" panose="02020603050405020304" pitchFamily="18" charset="0"/>
              </a:rPr>
              <a:t> (</a:t>
            </a:r>
            <a:r>
              <a:rPr lang="el-GR" sz="2000" i="1" dirty="0">
                <a:highlight>
                  <a:srgbClr val="00FFFF"/>
                </a:highlight>
                <a:latin typeface="Calibri" panose="020F0502020204030204" pitchFamily="34" charset="0"/>
                <a:ea typeface="Calibri" panose="020F0502020204030204" pitchFamily="34" charset="0"/>
                <a:cs typeface="Times New Roman" panose="02020603050405020304" pitchFamily="18" charset="0"/>
              </a:rPr>
              <a:t>ἀγαπᾷς</a:t>
            </a:r>
            <a:r>
              <a:rPr lang="en-US" sz="2000" i="1" dirty="0">
                <a:latin typeface="Calibri" panose="020F0502020204030204" pitchFamily="34" charset="0"/>
                <a:ea typeface="Calibri" panose="020F0502020204030204" pitchFamily="34" charset="0"/>
                <a:cs typeface="Times New Roman" panose="02020603050405020304" pitchFamily="18" charset="0"/>
              </a:rPr>
              <a:t>)</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Me?” </a:t>
            </a:r>
            <a:r>
              <a:rPr lang="en-US" sz="2000" i="1" dirty="0">
                <a:latin typeface="Calibri" panose="020F0502020204030204" pitchFamily="34" charset="0"/>
                <a:ea typeface="Calibri" panose="020F0502020204030204" pitchFamily="34" charset="0"/>
                <a:cs typeface="Times New Roman" panose="02020603050405020304" pitchFamily="18" charset="0"/>
              </a:rPr>
              <a:t>He said to Him, “Yes, Lord; You know that I love ( </a:t>
            </a:r>
            <a:r>
              <a:rPr lang="el-GR" sz="2000" i="1" dirty="0">
                <a:highlight>
                  <a:srgbClr val="FFFF00"/>
                </a:highlight>
                <a:latin typeface="Calibri" panose="020F0502020204030204" pitchFamily="34" charset="0"/>
                <a:ea typeface="Calibri" panose="020F0502020204030204" pitchFamily="34" charset="0"/>
                <a:cs typeface="Times New Roman" panose="02020603050405020304" pitchFamily="18" charset="0"/>
              </a:rPr>
              <a:t>φιλῶ</a:t>
            </a:r>
            <a:r>
              <a:rPr lang="el-GR" sz="2000" i="1" dirty="0">
                <a:latin typeface="Calibri" panose="020F0502020204030204" pitchFamily="34" charset="0"/>
                <a:ea typeface="Calibri" panose="020F0502020204030204" pitchFamily="34" charset="0"/>
                <a:cs typeface="Times New Roman" panose="02020603050405020304" pitchFamily="18" charset="0"/>
              </a:rPr>
              <a:t> </a:t>
            </a:r>
            <a:r>
              <a:rPr lang="en-US" sz="2000" i="1" dirty="0">
                <a:latin typeface="Calibri" panose="020F0502020204030204" pitchFamily="34" charset="0"/>
                <a:ea typeface="Calibri" panose="020F0502020204030204" pitchFamily="34" charset="0"/>
                <a:cs typeface="Times New Roman" panose="02020603050405020304" pitchFamily="18" charset="0"/>
              </a:rPr>
              <a:t>) You.” He said to him,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“Tend My sheep.” </a:t>
            </a:r>
            <a:r>
              <a:rPr lang="en-US" sz="2000" i="1" dirty="0">
                <a:latin typeface="Calibri" panose="020F0502020204030204" pitchFamily="34" charset="0"/>
                <a:ea typeface="Calibri" panose="020F0502020204030204" pitchFamily="34" charset="0"/>
                <a:cs typeface="Times New Roman" panose="02020603050405020304" pitchFamily="18" charset="0"/>
              </a:rPr>
              <a:t>He said to him the third time,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“Simon, son of Jonah, do you love </a:t>
            </a:r>
            <a:r>
              <a:rPr lang="en-US" sz="2000" i="1" dirty="0">
                <a:latin typeface="Calibri" panose="020F0502020204030204" pitchFamily="34" charset="0"/>
                <a:ea typeface="Calibri" panose="020F0502020204030204" pitchFamily="34" charset="0"/>
                <a:cs typeface="Times New Roman" panose="02020603050405020304" pitchFamily="18" charset="0"/>
              </a:rPr>
              <a:t>( </a:t>
            </a:r>
            <a:r>
              <a:rPr lang="el-GR" sz="2000" i="1" dirty="0">
                <a:highlight>
                  <a:srgbClr val="FFFF00"/>
                </a:highlight>
                <a:latin typeface="Calibri" panose="020F0502020204030204" pitchFamily="34" charset="0"/>
                <a:ea typeface="Calibri" panose="020F0502020204030204" pitchFamily="34" charset="0"/>
                <a:cs typeface="Times New Roman" panose="02020603050405020304" pitchFamily="18" charset="0"/>
              </a:rPr>
              <a:t>φιλῶ</a:t>
            </a:r>
            <a:r>
              <a:rPr lang="en-US" sz="2000" i="1" dirty="0">
                <a:latin typeface="Calibri" panose="020F0502020204030204" pitchFamily="34" charset="0"/>
                <a:ea typeface="Calibri" panose="020F0502020204030204" pitchFamily="34" charset="0"/>
                <a:cs typeface="Times New Roman" panose="02020603050405020304" pitchFamily="18" charset="0"/>
              </a:rPr>
              <a:t>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Me?” </a:t>
            </a:r>
            <a:r>
              <a:rPr lang="en-US" sz="2000" i="1" dirty="0">
                <a:latin typeface="Calibri" panose="020F0502020204030204" pitchFamily="34" charset="0"/>
                <a:ea typeface="Calibri" panose="020F0502020204030204" pitchFamily="34" charset="0"/>
                <a:cs typeface="Times New Roman" panose="02020603050405020304" pitchFamily="18" charset="0"/>
              </a:rPr>
              <a:t>Peter was grieved because He said to him the third time,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Do you love </a:t>
            </a:r>
            <a:r>
              <a:rPr lang="en-US" sz="2000" i="1" dirty="0">
                <a:latin typeface="Calibri" panose="020F0502020204030204" pitchFamily="34" charset="0"/>
                <a:ea typeface="Calibri" panose="020F0502020204030204" pitchFamily="34" charset="0"/>
                <a:cs typeface="Times New Roman" panose="02020603050405020304" pitchFamily="18" charset="0"/>
              </a:rPr>
              <a:t>(</a:t>
            </a:r>
            <a:r>
              <a:rPr lang="el-GR" sz="2000" i="1" dirty="0">
                <a:highlight>
                  <a:srgbClr val="FFFF00"/>
                </a:highlight>
                <a:latin typeface="Calibri" panose="020F0502020204030204" pitchFamily="34" charset="0"/>
                <a:ea typeface="Calibri" panose="020F0502020204030204" pitchFamily="34" charset="0"/>
                <a:cs typeface="Times New Roman" panose="02020603050405020304" pitchFamily="18" charset="0"/>
              </a:rPr>
              <a:t>φιλῶ</a:t>
            </a:r>
            <a:r>
              <a:rPr lang="en-US" sz="2000" i="1" dirty="0">
                <a:latin typeface="Calibri" panose="020F0502020204030204" pitchFamily="34" charset="0"/>
                <a:ea typeface="Calibri" panose="020F0502020204030204" pitchFamily="34" charset="0"/>
                <a:cs typeface="Times New Roman" panose="02020603050405020304" pitchFamily="18" charset="0"/>
              </a:rPr>
              <a:t>)</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Me?” </a:t>
            </a:r>
            <a:r>
              <a:rPr lang="en-US" sz="2000" i="1" dirty="0">
                <a:latin typeface="Calibri" panose="020F0502020204030204" pitchFamily="34" charset="0"/>
                <a:ea typeface="Calibri" panose="020F0502020204030204" pitchFamily="34" charset="0"/>
                <a:cs typeface="Times New Roman" panose="02020603050405020304" pitchFamily="18" charset="0"/>
              </a:rPr>
              <a:t>And he said to Him, “Lord, You know all things; You know that I love ( </a:t>
            </a:r>
            <a:r>
              <a:rPr lang="el-GR" sz="2000" i="1" dirty="0">
                <a:highlight>
                  <a:srgbClr val="FFFF00"/>
                </a:highlight>
                <a:latin typeface="Calibri" panose="020F0502020204030204" pitchFamily="34" charset="0"/>
                <a:ea typeface="Calibri" panose="020F0502020204030204" pitchFamily="34" charset="0"/>
                <a:cs typeface="Times New Roman" panose="02020603050405020304" pitchFamily="18" charset="0"/>
              </a:rPr>
              <a:t>φιλῶ</a:t>
            </a:r>
            <a:r>
              <a:rPr lang="en-US" sz="2000" i="1" dirty="0">
                <a:latin typeface="Calibri" panose="020F0502020204030204" pitchFamily="34" charset="0"/>
                <a:ea typeface="Calibri" panose="020F0502020204030204" pitchFamily="34" charset="0"/>
                <a:cs typeface="Times New Roman" panose="02020603050405020304" pitchFamily="18" charset="0"/>
              </a:rPr>
              <a:t>)You.” Jesus said to him, </a:t>
            </a:r>
            <a:r>
              <a:rPr lang="en-US" sz="20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“Feed My sheep. Most assuredly, I say to you, when you were younger, you girded yourself and walked where you wished; but when you are old, you will stretch out your hands, and another will gird you and carry you where you do not wish.” This He spoke, signifying by what death he would glorify God. And when He had spoken this, He said to him, “Follow Me.”</a:t>
            </a:r>
            <a:r>
              <a:rPr lang="en-US"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(John 21:15–19, NKJV) </a:t>
            </a:r>
          </a:p>
          <a:p>
            <a:endParaRPr lang="en-US" dirty="0"/>
          </a:p>
        </p:txBody>
      </p:sp>
      <p:sp>
        <p:nvSpPr>
          <p:cNvPr id="4" name="Text Placeholder 3">
            <a:extLst>
              <a:ext uri="{FF2B5EF4-FFF2-40B4-BE49-F238E27FC236}">
                <a16:creationId xmlns:a16="http://schemas.microsoft.com/office/drawing/2014/main" id="{C2BC85EA-59D3-4DC5-8138-FC50DE6FD21A}"/>
              </a:ext>
            </a:extLst>
          </p:cNvPr>
          <p:cNvSpPr>
            <a:spLocks noGrp="1"/>
          </p:cNvSpPr>
          <p:nvPr>
            <p:ph type="body" sz="half" idx="2"/>
          </p:nvPr>
        </p:nvSpPr>
        <p:spPr/>
        <p:txBody>
          <a:bodyPr>
            <a:normAutofit/>
          </a:bodyPr>
          <a:lstStyle/>
          <a:p>
            <a:r>
              <a:rPr lang="el-GR" sz="1800" i="1" dirty="0">
                <a:highlight>
                  <a:srgbClr val="00FFFF"/>
                </a:highlight>
                <a:latin typeface="Calibri" panose="020F0502020204030204" pitchFamily="34" charset="0"/>
                <a:ea typeface="Calibri" panose="020F0502020204030204" pitchFamily="34" charset="0"/>
                <a:cs typeface="Times New Roman" panose="02020603050405020304" pitchFamily="18" charset="0"/>
              </a:rPr>
              <a:t>ἀγαπᾷς</a:t>
            </a:r>
            <a:r>
              <a:rPr lang="en-US" sz="1800" i="1" dirty="0">
                <a:highlight>
                  <a:srgbClr val="00FFFF"/>
                </a:highlight>
                <a:latin typeface="Calibri" panose="020F0502020204030204" pitchFamily="34" charset="0"/>
                <a:ea typeface="Calibri" panose="020F0502020204030204" pitchFamily="34" charset="0"/>
                <a:cs typeface="Times New Roman" panose="02020603050405020304" pitchFamily="18" charset="0"/>
              </a:rPr>
              <a:t> – Means Divine Love . Love your enemies . Luke 6:27 ff.</a:t>
            </a:r>
          </a:p>
          <a:p>
            <a:endParaRPr lang="en-US" sz="1800" i="1" dirty="0">
              <a:highlight>
                <a:srgbClr val="00FFFF"/>
              </a:highlight>
              <a:latin typeface="Calibri" panose="020F0502020204030204" pitchFamily="34" charset="0"/>
              <a:ea typeface="Calibri" panose="020F0502020204030204" pitchFamily="34" charset="0"/>
              <a:cs typeface="Times New Roman" panose="02020603050405020304" pitchFamily="18" charset="0"/>
            </a:endParaRPr>
          </a:p>
          <a:p>
            <a:r>
              <a:rPr lang="el-GR" sz="1800" i="1" dirty="0">
                <a:highlight>
                  <a:srgbClr val="00FFFF"/>
                </a:highlight>
                <a:latin typeface="Calibri" panose="020F0502020204030204" pitchFamily="34" charset="0"/>
                <a:ea typeface="Calibri" panose="020F0502020204030204" pitchFamily="34" charset="0"/>
                <a:cs typeface="Times New Roman" panose="02020603050405020304" pitchFamily="18" charset="0"/>
              </a:rPr>
              <a:t>φιλῶ</a:t>
            </a:r>
            <a:r>
              <a:rPr lang="en-US" sz="1800" i="1" dirty="0">
                <a:highlight>
                  <a:srgbClr val="00FFFF"/>
                </a:highlight>
                <a:latin typeface="Calibri" panose="020F0502020204030204" pitchFamily="34" charset="0"/>
                <a:ea typeface="Calibri" panose="020F0502020204030204" pitchFamily="34" charset="0"/>
                <a:cs typeface="Times New Roman" panose="02020603050405020304" pitchFamily="18" charset="0"/>
              </a:rPr>
              <a:t> - Means familial love. Love of  Brothers and Sisters. Like Paul and Philemon.</a:t>
            </a:r>
            <a:endParaRPr lang="en-US" sz="1800" dirty="0"/>
          </a:p>
        </p:txBody>
      </p:sp>
    </p:spTree>
    <p:extLst>
      <p:ext uri="{BB962C8B-B14F-4D97-AF65-F5344CB8AC3E}">
        <p14:creationId xmlns:p14="http://schemas.microsoft.com/office/powerpoint/2010/main" val="3423338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D9FD4C-76E6-4033-AE62-C31B55213425}"/>
              </a:ext>
            </a:extLst>
          </p:cNvPr>
          <p:cNvSpPr/>
          <p:nvPr/>
        </p:nvSpPr>
        <p:spPr>
          <a:xfrm>
            <a:off x="606972" y="473798"/>
            <a:ext cx="8655362" cy="4220130"/>
          </a:xfrm>
          <a:prstGeom prst="rect">
            <a:avLst/>
          </a:prstGeom>
        </p:spPr>
        <p:txBody>
          <a:bodyPr wrap="square">
            <a:spAutoFit/>
          </a:bodyPr>
          <a:lstStyle/>
          <a:p>
            <a:pPr>
              <a:lnSpc>
                <a:spcPct val="107000"/>
              </a:lnSpc>
              <a:spcAft>
                <a:spcPts val="80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t>
            </a:r>
            <a:r>
              <a:rPr lang="en-US" sz="2800" i="1" dirty="0">
                <a:latin typeface="Calibri" panose="020F0502020204030204" pitchFamily="34" charset="0"/>
                <a:ea typeface="Calibri" panose="020F0502020204030204" pitchFamily="34" charset="0"/>
                <a:cs typeface="Times New Roman" panose="02020603050405020304" pitchFamily="18" charset="0"/>
              </a:rPr>
              <a:t>Now when they saw the boldness of Peter and John, and perceived that they were </a:t>
            </a:r>
            <a:r>
              <a:rPr lang="en-US" sz="2800" i="1" u="sng" dirty="0">
                <a:latin typeface="Calibri" panose="020F0502020204030204" pitchFamily="34" charset="0"/>
                <a:ea typeface="Calibri" panose="020F0502020204030204" pitchFamily="34" charset="0"/>
                <a:cs typeface="Times New Roman" panose="02020603050405020304" pitchFamily="18" charset="0"/>
              </a:rPr>
              <a:t>uneducated and untrained men</a:t>
            </a:r>
            <a:r>
              <a:rPr lang="en-US" sz="2800" i="1" dirty="0">
                <a:latin typeface="Calibri" panose="020F0502020204030204" pitchFamily="34" charset="0"/>
                <a:ea typeface="Calibri" panose="020F0502020204030204" pitchFamily="34" charset="0"/>
                <a:cs typeface="Times New Roman" panose="02020603050405020304" pitchFamily="18" charset="0"/>
              </a:rPr>
              <a:t>, they marveled. And they realized that they had been with Jesus.</a:t>
            </a:r>
            <a:r>
              <a:rPr lang="en-US" sz="2800" dirty="0">
                <a:latin typeface="Calibri" panose="020F0502020204030204" pitchFamily="34" charset="0"/>
                <a:ea typeface="Calibri" panose="020F0502020204030204" pitchFamily="34" charset="0"/>
                <a:cs typeface="Times New Roman" panose="02020603050405020304" pitchFamily="18" charset="0"/>
              </a:rPr>
              <a:t>” (Acts 4:13, NKJV)</a:t>
            </a: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3200" dirty="0">
                <a:solidFill>
                  <a:schemeClr val="bg2">
                    <a:lumMod val="50000"/>
                  </a:schemeClr>
                </a:solidFill>
                <a:latin typeface="Calibri" panose="020F0502020204030204" pitchFamily="34" charset="0"/>
                <a:ea typeface="Calibri" panose="020F0502020204030204" pitchFamily="34" charset="0"/>
                <a:cs typeface="Times New Roman" panose="02020603050405020304" pitchFamily="18" charset="0"/>
              </a:rPr>
              <a:t>The Holy Spirit renders them bold in ministry and He will continue to teach Peter throughout his life.</a:t>
            </a:r>
            <a:endParaRPr lang="en-US" sz="32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707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4F3A5-7DDF-488D-9B00-B03E810BBD5E}"/>
              </a:ext>
            </a:extLst>
          </p:cNvPr>
          <p:cNvSpPr>
            <a:spLocks noGrp="1"/>
          </p:cNvSpPr>
          <p:nvPr>
            <p:ph type="title"/>
          </p:nvPr>
        </p:nvSpPr>
        <p:spPr/>
        <p:txBody>
          <a:bodyPr>
            <a:normAutofit fontScale="90000"/>
          </a:bodyPr>
          <a:lstStyle/>
          <a:p>
            <a:r>
              <a:rPr lang="en-US" dirty="0"/>
              <a:t>Peter at the End of His Ministry </a:t>
            </a:r>
            <a:r>
              <a:rPr lang="en-US"/>
              <a:t>Writes in II </a:t>
            </a:r>
            <a:r>
              <a:rPr lang="en-US" dirty="0"/>
              <a:t>Peter 1:5-7</a:t>
            </a:r>
          </a:p>
        </p:txBody>
      </p:sp>
      <p:sp>
        <p:nvSpPr>
          <p:cNvPr id="3" name="Content Placeholder 2">
            <a:extLst>
              <a:ext uri="{FF2B5EF4-FFF2-40B4-BE49-F238E27FC236}">
                <a16:creationId xmlns:a16="http://schemas.microsoft.com/office/drawing/2014/main" id="{F01669E7-5ADC-4100-9E2F-E9C8DA995830}"/>
              </a:ext>
            </a:extLst>
          </p:cNvPr>
          <p:cNvSpPr>
            <a:spLocks noGrp="1"/>
          </p:cNvSpPr>
          <p:nvPr>
            <p:ph idx="1"/>
          </p:nvPr>
        </p:nvSpPr>
        <p:spPr/>
        <p:txBody>
          <a:bodyPr>
            <a:normAutofit fontScale="92500" lnSpcReduction="10000"/>
          </a:bodyPr>
          <a:lstStyle/>
          <a:p>
            <a:r>
              <a:rPr lang="en-US" sz="2800" dirty="0"/>
              <a:t>“</a:t>
            </a:r>
            <a:r>
              <a:rPr lang="en-US" sz="2800" i="1" dirty="0"/>
              <a:t>But also for this very reason, giving all diligence, add to your faith virtue, to virtue knowledge, to knowledge self-control, to self-control perseverance, to perseverance godliness, to godliness brotherly kindness, and to brotherly kindness love.</a:t>
            </a:r>
            <a:r>
              <a:rPr lang="en-US" sz="2800" dirty="0"/>
              <a:t>” (2 Peter 1:5–7, NKJV)</a:t>
            </a:r>
          </a:p>
          <a:p>
            <a:endParaRPr lang="en-US" sz="2800" dirty="0"/>
          </a:p>
          <a:p>
            <a:r>
              <a:rPr lang="en-US" sz="2400" dirty="0"/>
              <a:t>The use of </a:t>
            </a:r>
            <a:r>
              <a:rPr lang="el-GR" sz="2600" b="1" i="1" dirty="0"/>
              <a:t>φιλαδελφίᾳ</a:t>
            </a:r>
            <a:r>
              <a:rPr lang="el-GR" dirty="0"/>
              <a:t> </a:t>
            </a:r>
            <a:r>
              <a:rPr lang="en-US" sz="2400" i="1" dirty="0"/>
              <a:t>(brotherly kindness)</a:t>
            </a:r>
            <a:r>
              <a:rPr lang="en-US" sz="2400" dirty="0"/>
              <a:t>and </a:t>
            </a:r>
            <a:r>
              <a:rPr lang="el-GR" sz="2600" b="1" i="1" dirty="0"/>
              <a:t>ἀγάπην</a:t>
            </a:r>
            <a:r>
              <a:rPr lang="en-US" dirty="0"/>
              <a:t> </a:t>
            </a:r>
            <a:r>
              <a:rPr lang="en-US" sz="2400" i="1" dirty="0"/>
              <a:t>(Love)</a:t>
            </a:r>
          </a:p>
          <a:p>
            <a:pPr marL="0" indent="0">
              <a:buNone/>
            </a:pPr>
            <a:r>
              <a:rPr lang="el-GR" sz="2400" i="1" dirty="0"/>
              <a:t> </a:t>
            </a:r>
            <a:r>
              <a:rPr lang="en-US" sz="2400" dirty="0"/>
              <a:t>in II Peter (at the ending of his life) shows that he has learned his lessons and has gained wisdom.</a:t>
            </a:r>
          </a:p>
          <a:p>
            <a:r>
              <a:rPr lang="en-US" sz="2400" dirty="0"/>
              <a:t> </a:t>
            </a:r>
          </a:p>
          <a:p>
            <a:endParaRPr lang="en-US" dirty="0"/>
          </a:p>
        </p:txBody>
      </p:sp>
    </p:spTree>
    <p:extLst>
      <p:ext uri="{BB962C8B-B14F-4D97-AF65-F5344CB8AC3E}">
        <p14:creationId xmlns:p14="http://schemas.microsoft.com/office/powerpoint/2010/main" val="3633774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C995C-B429-486E-A9D2-53344F9C074E}"/>
              </a:ext>
            </a:extLst>
          </p:cNvPr>
          <p:cNvSpPr>
            <a:spLocks noGrp="1"/>
          </p:cNvSpPr>
          <p:nvPr>
            <p:ph type="title"/>
          </p:nvPr>
        </p:nvSpPr>
        <p:spPr/>
        <p:txBody>
          <a:bodyPr/>
          <a:lstStyle/>
          <a:p>
            <a:pPr algn="ctr"/>
            <a:r>
              <a:rPr lang="en-US" dirty="0"/>
              <a:t>I Corinthians 13:1 </a:t>
            </a:r>
            <a:r>
              <a:rPr lang="en-US" dirty="0" err="1"/>
              <a:t>ff</a:t>
            </a:r>
            <a:endParaRPr lang="en-US" dirty="0"/>
          </a:p>
        </p:txBody>
      </p:sp>
      <p:sp>
        <p:nvSpPr>
          <p:cNvPr id="3" name="Content Placeholder 2">
            <a:extLst>
              <a:ext uri="{FF2B5EF4-FFF2-40B4-BE49-F238E27FC236}">
                <a16:creationId xmlns:a16="http://schemas.microsoft.com/office/drawing/2014/main" id="{21C7AD30-70C5-457C-9FA4-CC0573C8B757}"/>
              </a:ext>
            </a:extLst>
          </p:cNvPr>
          <p:cNvSpPr>
            <a:spLocks noGrp="1"/>
          </p:cNvSpPr>
          <p:nvPr>
            <p:ph idx="1"/>
          </p:nvPr>
        </p:nvSpPr>
        <p:spPr>
          <a:xfrm>
            <a:off x="1066800" y="2103119"/>
            <a:ext cx="10058400" cy="4394499"/>
          </a:xfrm>
        </p:spPr>
        <p:txBody>
          <a:bodyPr>
            <a:noAutofit/>
          </a:bodyPr>
          <a:lstStyle/>
          <a:p>
            <a:pPr algn="ctr"/>
            <a:r>
              <a:rPr lang="en-US" sz="2800" dirty="0"/>
              <a:t>13 Though I speak with the tongues of men and of angels, but have not love, I have become sounding brass or a clanging cymbal. 2 And though I have the gift of prophecy, and understand all mysteries and all knowledge, and though I have all faith, so that I could remove mountains, but have not love, I am nothing. 3 And though I bestow all my goods to feed the poor, and though I give my body to be burned, but have not love, it profits me nothing.   </a:t>
            </a:r>
            <a:r>
              <a:rPr lang="en-US" sz="1600" dirty="0"/>
              <a:t>1 Co 13:1–3 (NKJV)</a:t>
            </a:r>
          </a:p>
        </p:txBody>
      </p:sp>
    </p:spTree>
    <p:extLst>
      <p:ext uri="{BB962C8B-B14F-4D97-AF65-F5344CB8AC3E}">
        <p14:creationId xmlns:p14="http://schemas.microsoft.com/office/powerpoint/2010/main" val="27584190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70</TotalTime>
  <Words>632</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Century Gothic</vt:lpstr>
      <vt:lpstr>Garamond</vt:lpstr>
      <vt:lpstr>Times New Roman</vt:lpstr>
      <vt:lpstr>Savon</vt:lpstr>
      <vt:lpstr>The commission of peter</vt:lpstr>
      <vt:lpstr>3 Phases to Peter’s Commission to Ministry</vt:lpstr>
      <vt:lpstr>2nd Phase of Peter’s Commission to Ministry</vt:lpstr>
      <vt:lpstr>3 rd. Phase of Peter’s Commission to Ministry</vt:lpstr>
      <vt:lpstr>PowerPoint Presentation</vt:lpstr>
      <vt:lpstr>PowerPoint Presentation</vt:lpstr>
      <vt:lpstr>Peter at the End of His Ministry Writes in II Peter 1:5-7</vt:lpstr>
      <vt:lpstr>I Corinthians 13:1 ff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commission of peter</dc:title>
  <dc:creator>ed harris</dc:creator>
  <cp:lastModifiedBy>ed harris</cp:lastModifiedBy>
  <cp:revision>8</cp:revision>
  <dcterms:created xsi:type="dcterms:W3CDTF">2018-03-03T23:09:21Z</dcterms:created>
  <dcterms:modified xsi:type="dcterms:W3CDTF">2018-03-04T00:20:55Z</dcterms:modified>
</cp:coreProperties>
</file>