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6" r:id="rId2"/>
    <p:sldId id="285" r:id="rId3"/>
    <p:sldId id="279" r:id="rId4"/>
    <p:sldId id="287" r:id="rId5"/>
    <p:sldId id="289" r:id="rId6"/>
    <p:sldId id="293" r:id="rId7"/>
    <p:sldId id="292" r:id="rId8"/>
    <p:sldId id="291" r:id="rId9"/>
    <p:sldId id="288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82BE"/>
    <a:srgbClr val="1563AE"/>
    <a:srgbClr val="C4C4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35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40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76"/>
    </p:cViewPr>
  </p:sorterViewPr>
  <p:notesViewPr>
    <p:cSldViewPr snapToGrid="0">
      <p:cViewPr varScale="1">
        <p:scale>
          <a:sx n="56" d="100"/>
          <a:sy n="56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3980A8-D25F-425D-A886-58B152C7B80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056622F-1D6F-440C-B4E4-7AE4D8C2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3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231799"/>
          </a:xfrm>
        </p:spPr>
        <p:txBody>
          <a:bodyPr/>
          <a:lstStyle/>
          <a:p>
            <a:pPr lvl="0"/>
            <a:r>
              <a:rPr lang="en-US" sz="2400" dirty="0"/>
              <a:t>Have your Bible’s today, please take them and open to </a:t>
            </a:r>
            <a:r>
              <a:rPr lang="en-US" sz="2400" b="1" dirty="0"/>
              <a:t>Proverbs </a:t>
            </a:r>
            <a:r>
              <a:rPr lang="en-US" sz="2400" b="1" dirty="0" smtClean="0"/>
              <a:t>28:13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We are a forgiven </a:t>
            </a:r>
            <a:r>
              <a:rPr lang="en-US" sz="2400" dirty="0" smtClean="0"/>
              <a:t>people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Doug spoke about the reason/ purpose of Christmas a couple </a:t>
            </a:r>
            <a:r>
              <a:rPr lang="en-US" sz="2400" dirty="0" err="1"/>
              <a:t>wks</a:t>
            </a:r>
            <a:r>
              <a:rPr lang="en-US" sz="2400" dirty="0"/>
              <a:t> ago, this is involved in salvation</a:t>
            </a:r>
            <a:r>
              <a:rPr lang="en-US" sz="2400" dirty="0" smtClean="0"/>
              <a:t>!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With forgiveness comes pardon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6622F-1D6F-440C-B4E4-7AE4D8C257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24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561046"/>
          </a:xfrm>
        </p:spPr>
        <p:txBody>
          <a:bodyPr/>
          <a:lstStyle/>
          <a:p>
            <a:pPr lvl="0"/>
            <a:r>
              <a:rPr lang="en-US" sz="2400" dirty="0"/>
              <a:t>Here is the question:  </a:t>
            </a:r>
            <a:r>
              <a:rPr lang="en-US" sz="2400" b="1" dirty="0"/>
              <a:t>Does pardon need acceptance?</a:t>
            </a:r>
          </a:p>
          <a:p>
            <a:pPr lvl="0"/>
            <a:endParaRPr lang="en-US" sz="2400" dirty="0"/>
          </a:p>
          <a:p>
            <a:r>
              <a:rPr lang="en-US" sz="2400" dirty="0"/>
              <a:t>Very real part of receiving FORGIVENESS is receiving </a:t>
            </a:r>
            <a:r>
              <a:rPr lang="en-US" sz="2400" dirty="0" smtClean="0"/>
              <a:t>&amp; ACCEPTING PARDON!</a:t>
            </a:r>
          </a:p>
          <a:p>
            <a:endParaRPr lang="en-US" sz="2400" b="1" dirty="0"/>
          </a:p>
          <a:p>
            <a:pPr lvl="0"/>
            <a:r>
              <a:rPr lang="en-US" sz="2400" dirty="0"/>
              <a:t>READ:</a:t>
            </a:r>
          </a:p>
          <a:p>
            <a:r>
              <a:rPr lang="en-US" sz="2400" dirty="0"/>
              <a:t>Heard a message recently </a:t>
            </a:r>
            <a:r>
              <a:rPr lang="en-US" sz="2400" dirty="0" smtClean="0"/>
              <a:t>…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6622F-1D6F-440C-B4E4-7AE4D8C257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1"/>
            <a:ext cx="5608320" cy="4187029"/>
          </a:xfrm>
        </p:spPr>
        <p:txBody>
          <a:bodyPr/>
          <a:lstStyle/>
          <a:p>
            <a:pPr lvl="0"/>
            <a:r>
              <a:rPr lang="en-US" sz="2000" b="1" dirty="0"/>
              <a:t>How do we NOT cover our sins?? Natural human thing to do</a:t>
            </a:r>
            <a:r>
              <a:rPr lang="en-US" sz="2000" b="1" dirty="0" smtClean="0"/>
              <a:t>!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Think about the last time you did something you were not proud of, now imagine your whole world knowing about it.  Not a good feeling</a:t>
            </a:r>
            <a:r>
              <a:rPr lang="en-US" sz="2000" dirty="0" smtClean="0"/>
              <a:t>!!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As a people we struggle with confession, forgiveness &amp; mercy</a:t>
            </a:r>
            <a:r>
              <a:rPr lang="en-US" sz="2000" dirty="0" smtClean="0"/>
              <a:t>!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I’ve known </a:t>
            </a:r>
            <a:r>
              <a:rPr lang="en-US" sz="2000" dirty="0"/>
              <a:t>people in my </a:t>
            </a:r>
            <a:r>
              <a:rPr lang="en-US" sz="2000" dirty="0" smtClean="0"/>
              <a:t>life that </a:t>
            </a:r>
            <a:r>
              <a:rPr lang="en-US" sz="2000" dirty="0"/>
              <a:t>were raised to be ultimately self-sufficient.  Never admit a mistake, never show ANY weakness to ANYONE.  Never say ‘I’m sorry</a:t>
            </a:r>
            <a:r>
              <a:rPr lang="en-US" sz="2000" dirty="0" smtClean="0"/>
              <a:t>’.  What </a:t>
            </a:r>
            <a:r>
              <a:rPr lang="en-US" sz="2000" dirty="0"/>
              <a:t>is so important about that?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6622F-1D6F-440C-B4E4-7AE4D8C257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12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561046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6622F-1D6F-440C-B4E4-7AE4D8C257C6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51931" y="4512911"/>
            <a:ext cx="5510846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spc="6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Forgiveness of sin – God’s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spc="6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Forgiveness of self – Us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spc="6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Forgiveness of others </a:t>
            </a:r>
          </a:p>
          <a:p>
            <a:pPr lvl="0"/>
            <a:r>
              <a:rPr lang="en-US" sz="2000" b="1" dirty="0"/>
              <a:t>Many Christians are living defeated lives, because they are hanging onto their pasts</a:t>
            </a:r>
            <a:r>
              <a:rPr lang="en-US" sz="2000" dirty="0"/>
              <a:t>. They see their sins more than they see the solution to their sins, and that is the blood of Jesus! </a:t>
            </a:r>
            <a:endParaRPr lang="en-US" sz="2000" dirty="0" smtClean="0"/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Never truly repent, since they are still in their sin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They spend more of their time dwelling on their sins, then dwelling on what Jesus has done for them</a:t>
            </a:r>
            <a:r>
              <a:rPr lang="en-US" sz="2000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17110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561046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6622F-1D6F-440C-B4E4-7AE4D8C257C6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34683" y="4615473"/>
            <a:ext cx="55625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/>
              <a:t>DEFINITION</a:t>
            </a:r>
            <a:r>
              <a:rPr lang="en-US" sz="2000" b="1" dirty="0" smtClean="0"/>
              <a:t>:   </a:t>
            </a:r>
            <a:r>
              <a:rPr lang="en-US" sz="2000" dirty="0" smtClean="0"/>
              <a:t>A </a:t>
            </a:r>
            <a:r>
              <a:rPr lang="en-US" sz="2000" b="1" dirty="0"/>
              <a:t>pardon</a:t>
            </a:r>
            <a:r>
              <a:rPr lang="en-US" sz="2000" dirty="0"/>
              <a:t> is granted to an individual, often by the action of a government official such as a governor, president, or monarch, and releases the individual from any punishment due for the infraction of the law, as a death sentence, prison term, or fine: to be released from prison with a full </a:t>
            </a:r>
            <a:r>
              <a:rPr lang="en-US" sz="2000" b="1" dirty="0"/>
              <a:t>pardon</a:t>
            </a:r>
            <a:r>
              <a:rPr lang="en-US" sz="2000" dirty="0"/>
              <a:t>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It </a:t>
            </a:r>
            <a:r>
              <a:rPr lang="en-US" sz="2000" dirty="0"/>
              <a:t>is generally assumed that acceptance of a </a:t>
            </a:r>
            <a:r>
              <a:rPr lang="en-US" sz="2000" b="1" dirty="0"/>
              <a:t>pardon</a:t>
            </a:r>
            <a:r>
              <a:rPr lang="en-US" sz="2000" dirty="0"/>
              <a:t> is an implicit Acknowledgment of guilt, for one cannot be pardoned unless one has committed an offense</a:t>
            </a:r>
            <a:r>
              <a:rPr lang="en-US" sz="2000" dirty="0" smtClean="0"/>
              <a:t>.  The </a:t>
            </a:r>
            <a:r>
              <a:rPr lang="en-US" sz="2000" dirty="0"/>
              <a:t>Constitution allows two other </a:t>
            </a:r>
            <a:r>
              <a:rPr lang="en-US" sz="2000" b="1" dirty="0"/>
              <a:t>pardon</a:t>
            </a:r>
            <a:r>
              <a:rPr lang="en-US" sz="2000" dirty="0"/>
              <a:t> powers besides the power of commutation.</a:t>
            </a:r>
          </a:p>
        </p:txBody>
      </p:sp>
    </p:spTree>
    <p:extLst>
      <p:ext uri="{BB962C8B-B14F-4D97-AF65-F5344CB8AC3E}">
        <p14:creationId xmlns:p14="http://schemas.microsoft.com/office/powerpoint/2010/main" val="2709272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231799"/>
          </a:xfrm>
        </p:spPr>
        <p:txBody>
          <a:bodyPr/>
          <a:lstStyle/>
          <a:p>
            <a:endParaRPr lang="en-US" sz="2000" b="1" u="sng" dirty="0"/>
          </a:p>
          <a:p>
            <a:endParaRPr lang="en-US" sz="2000" b="1" dirty="0"/>
          </a:p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6622F-1D6F-440C-B4E4-7AE4D8C257C6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34684" y="4805491"/>
            <a:ext cx="5545345" cy="3666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spc="6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a great verse!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spc="6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there any if/ and or buts here?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spc="6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One thing I never really picked up before (&amp; </a:t>
            </a:r>
            <a:r>
              <a:rPr lang="en-US" sz="2400" b="1" spc="6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CLEANSE US)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spc="6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IF, we confess our sins!  Must confess/ accept Pardon &amp; Forgiveness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051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231799"/>
          </a:xfrm>
        </p:spPr>
        <p:txBody>
          <a:bodyPr/>
          <a:lstStyle/>
          <a:p>
            <a:endParaRPr lang="en-US" sz="2000" b="1" u="sng" dirty="0"/>
          </a:p>
          <a:p>
            <a:endParaRPr lang="en-US" sz="2000" b="1" dirty="0"/>
          </a:p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6622F-1D6F-440C-B4E4-7AE4D8C257C6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9184" y="4564666"/>
            <a:ext cx="5510846" cy="3344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b="1" spc="6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you can confess it, you can be forgiven of it!</a:t>
            </a:r>
            <a:r>
              <a:rPr lang="en-US" sz="2400" spc="6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LEAVE WITH NOTHING ELSE, LEAVE WITH THIS</a:t>
            </a:r>
            <a:r>
              <a:rPr lang="en-US" sz="2400" spc="6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spc="6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MATTER WHAT YOU/ I HAVE DONE!!!</a:t>
            </a: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586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231799"/>
          </a:xfrm>
        </p:spPr>
        <p:txBody>
          <a:bodyPr/>
          <a:lstStyle/>
          <a:p>
            <a:endParaRPr lang="en-US" sz="2000" b="1" u="sng" dirty="0"/>
          </a:p>
          <a:p>
            <a:endParaRPr lang="en-US" sz="2000" b="1" dirty="0"/>
          </a:p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6622F-1D6F-440C-B4E4-7AE4D8C257C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47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561046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6622F-1D6F-440C-B4E4-7AE4D8C257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88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C4C-E889-43EA-AB5C-CA2477BBE097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716D-98D4-49FF-B53D-C58DCC1D2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2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C4C-E889-43EA-AB5C-CA2477BBE097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716D-98D4-49FF-B53D-C58DCC1D2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C4C-E889-43EA-AB5C-CA2477BBE097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716D-98D4-49FF-B53D-C58DCC1D2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7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C4C-E889-43EA-AB5C-CA2477BBE097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716D-98D4-49FF-B53D-C58DCC1D2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6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C4C-E889-43EA-AB5C-CA2477BBE097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716D-98D4-49FF-B53D-C58DCC1D2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2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C4C-E889-43EA-AB5C-CA2477BBE097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716D-98D4-49FF-B53D-C58DCC1D2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6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C4C-E889-43EA-AB5C-CA2477BBE097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716D-98D4-49FF-B53D-C58DCC1D2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8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C4C-E889-43EA-AB5C-CA2477BBE097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716D-98D4-49FF-B53D-C58DCC1D2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55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C4C-E889-43EA-AB5C-CA2477BBE097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716D-98D4-49FF-B53D-C58DCC1D2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1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C4C-E889-43EA-AB5C-CA2477BBE097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716D-98D4-49FF-B53D-C58DCC1D2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9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C4C-E889-43EA-AB5C-CA2477BBE097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716D-98D4-49FF-B53D-C58DCC1D2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90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0AC4C-E889-43EA-AB5C-CA2477BBE097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C716D-98D4-49FF-B53D-C58DCC1D2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716618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930174" y="19540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dirty="0">
              <a:solidFill>
                <a:schemeClr val="bg1"/>
              </a:solidFill>
              <a:latin typeface="MetaPro-Bold" panose="02000503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08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716618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930174" y="19540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latin typeface="+mn-lt"/>
              </a:rPr>
              <a:t>Does </a:t>
            </a:r>
            <a:r>
              <a:rPr lang="en-US" sz="5400" b="1" dirty="0" smtClean="0">
                <a:latin typeface="+mn-lt"/>
              </a:rPr>
              <a:t>Pardon </a:t>
            </a:r>
            <a:r>
              <a:rPr lang="en-US" sz="5400" b="1" dirty="0">
                <a:latin typeface="+mn-lt"/>
              </a:rPr>
              <a:t>need acceptance?</a:t>
            </a:r>
            <a:endParaRPr lang="en-US" sz="5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560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716618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6063" y="1446264"/>
            <a:ext cx="11784168" cy="3538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5400" b="1" dirty="0"/>
              <a:t>Proverbs 28:13</a:t>
            </a:r>
            <a:r>
              <a:rPr lang="en-US" sz="5400" dirty="0"/>
              <a:t>, "Whoever conceals their sins does not prosper, but the one who confesses and renounces them finds mercy."</a:t>
            </a:r>
          </a:p>
          <a:p>
            <a:pPr>
              <a:lnSpc>
                <a:spcPct val="107000"/>
              </a:lnSpc>
            </a:pPr>
            <a:endParaRPr lang="en-US" sz="800" b="1" dirty="0" smtClean="0">
              <a:solidFill>
                <a:srgbClr val="000000"/>
              </a:solidFill>
              <a:latin typeface="Helvetica-Bold"/>
              <a:ea typeface="Calibri" panose="020F0502020204030204" pitchFamily="34" charset="0"/>
              <a:cs typeface="Helvetica-Bold"/>
            </a:endParaRPr>
          </a:p>
        </p:txBody>
      </p:sp>
    </p:spTree>
    <p:extLst>
      <p:ext uri="{BB962C8B-B14F-4D97-AF65-F5344CB8AC3E}">
        <p14:creationId xmlns:p14="http://schemas.microsoft.com/office/powerpoint/2010/main" val="356653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716618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91319" y="1954056"/>
            <a:ext cx="109544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en-US" sz="5400" b="1" dirty="0">
                <a:latin typeface="+mn-lt"/>
              </a:rPr>
              <a:t>Repentance - </a:t>
            </a:r>
            <a:r>
              <a:rPr lang="en-US" sz="5400" dirty="0">
                <a:latin typeface="+mn-lt"/>
              </a:rPr>
              <a:t>the key to being forgiven</a:t>
            </a:r>
          </a:p>
        </p:txBody>
      </p:sp>
    </p:spTree>
    <p:extLst>
      <p:ext uri="{BB962C8B-B14F-4D97-AF65-F5344CB8AC3E}">
        <p14:creationId xmlns:p14="http://schemas.microsoft.com/office/powerpoint/2010/main" val="301340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716618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930174" y="1435435"/>
            <a:ext cx="10515600" cy="38735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u="sng" dirty="0">
                <a:latin typeface="+mn-lt"/>
              </a:rPr>
              <a:t>Titus </a:t>
            </a:r>
            <a:r>
              <a:rPr lang="en-US" sz="5400" b="1" u="sng" dirty="0" smtClean="0">
                <a:latin typeface="+mn-lt"/>
              </a:rPr>
              <a:t>2:14</a:t>
            </a:r>
            <a:r>
              <a:rPr lang="en-US" sz="5400" b="1" dirty="0" smtClean="0">
                <a:latin typeface="+mn-lt"/>
              </a:rPr>
              <a:t>  </a:t>
            </a:r>
            <a:r>
              <a:rPr lang="en-US" sz="5400" dirty="0" smtClean="0">
                <a:latin typeface="+mn-lt"/>
              </a:rPr>
              <a:t>who </a:t>
            </a:r>
            <a:r>
              <a:rPr lang="en-US" sz="5400" dirty="0">
                <a:latin typeface="+mn-lt"/>
              </a:rPr>
              <a:t>gave himself for us to redeem us from all wickedness and to purify for himself a people that are his very own, eager to do what is good.</a:t>
            </a:r>
          </a:p>
        </p:txBody>
      </p:sp>
    </p:spTree>
    <p:extLst>
      <p:ext uri="{BB962C8B-B14F-4D97-AF65-F5344CB8AC3E}">
        <p14:creationId xmlns:p14="http://schemas.microsoft.com/office/powerpoint/2010/main" val="363426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716618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930174" y="1954055"/>
            <a:ext cx="10515600" cy="26861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u="sng" dirty="0">
                <a:latin typeface="+mn-lt"/>
              </a:rPr>
              <a:t>1 John 1:9</a:t>
            </a:r>
            <a:r>
              <a:rPr lang="en-US" sz="5400" dirty="0">
                <a:latin typeface="+mn-lt"/>
              </a:rPr>
              <a:t>, "If we confess our sins, he is faithful and just to forgive us our sins, and to cleanse us from ALL unrighteousness."</a:t>
            </a:r>
            <a:endParaRPr lang="en-US" sz="5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548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716618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930174" y="19540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dirty="0">
              <a:solidFill>
                <a:schemeClr val="bg1"/>
              </a:solidFill>
              <a:latin typeface="MetaPro-Bold" panose="02000503040000020004" pitchFamily="50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6434" y="2178582"/>
            <a:ext cx="10392025" cy="245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5400" b="1" spc="6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you can confess it, you can be forgiven of it</a:t>
            </a:r>
            <a:r>
              <a:rPr lang="en-US" sz="5400" b="1" spc="6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1061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716618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930174" y="19540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>
                <a:solidFill>
                  <a:schemeClr val="bg1"/>
                </a:solidFill>
                <a:latin typeface="MetaPro-Bold" panose="02000503040000020004" pitchFamily="50" charset="0"/>
              </a:rPr>
              <a:t>Han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MetaPro-Bold" panose="02000503040000020004" pitchFamily="50" charset="0"/>
              </a:rPr>
              <a:t>handout</a:t>
            </a:r>
            <a:endParaRPr lang="en-US" dirty="0">
              <a:solidFill>
                <a:schemeClr val="bg1"/>
              </a:solidFill>
              <a:latin typeface="MetaPro-Bold" panose="02000503040000020004" pitchFamily="50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6434" y="2178582"/>
            <a:ext cx="10392025" cy="121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5400" b="1" spc="6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HANDOUT</a:t>
            </a:r>
          </a:p>
        </p:txBody>
      </p:sp>
    </p:spTree>
    <p:extLst>
      <p:ext uri="{BB962C8B-B14F-4D97-AF65-F5344CB8AC3E}">
        <p14:creationId xmlns:p14="http://schemas.microsoft.com/office/powerpoint/2010/main" val="106989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716618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1563AE">
              <a:alpha val="8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930174" y="1585562"/>
            <a:ext cx="10515600" cy="2181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>
              <a:solidFill>
                <a:schemeClr val="bg1"/>
              </a:solidFill>
              <a:latin typeface="MetaPro-Bold" panose="02000503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50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30780</TotalTime>
  <Words>546</Words>
  <Application>Microsoft Office PowerPoint</Application>
  <PresentationFormat>Widescreen</PresentationFormat>
  <Paragraphs>58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Helvetica-Bold</vt:lpstr>
      <vt:lpstr>MetaPro-Bold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Roth Bros. Inc. a Sodexo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Schuler</dc:creator>
  <cp:lastModifiedBy>Charles Heyman</cp:lastModifiedBy>
  <cp:revision>67</cp:revision>
  <cp:lastPrinted>2017-09-18T12:53:03Z</cp:lastPrinted>
  <dcterms:created xsi:type="dcterms:W3CDTF">2017-01-13T19:39:44Z</dcterms:created>
  <dcterms:modified xsi:type="dcterms:W3CDTF">2017-12-10T20:53:27Z</dcterms:modified>
</cp:coreProperties>
</file>